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81" r:id="rId6"/>
    <p:sldId id="285" r:id="rId7"/>
    <p:sldId id="282" r:id="rId8"/>
    <p:sldId id="276" r:id="rId9"/>
    <p:sldId id="265" r:id="rId10"/>
    <p:sldId id="263" r:id="rId11"/>
    <p:sldId id="284" r:id="rId12"/>
    <p:sldId id="270" r:id="rId13"/>
    <p:sldId id="269" r:id="rId14"/>
    <p:sldId id="286" r:id="rId15"/>
    <p:sldId id="287" r:id="rId16"/>
    <p:sldId id="28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7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4" d="100"/>
          <a:sy n="64" d="100"/>
        </p:scale>
        <p:origin x="88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huel Del Giúdice" userId="3c402b32-0d4c-4576-a315-fa606a50c8bc" providerId="ADAL" clId="{16E7C2DA-F5C8-4397-859A-6C91886D4381}"/>
    <pc:docChg chg="undo custSel modSld">
      <pc:chgData name="Nahuel Del Giúdice" userId="3c402b32-0d4c-4576-a315-fa606a50c8bc" providerId="ADAL" clId="{16E7C2DA-F5C8-4397-859A-6C91886D4381}" dt="2022-10-28T19:19:49.042" v="18" actId="403"/>
      <pc:docMkLst>
        <pc:docMk/>
      </pc:docMkLst>
      <pc:sldChg chg="modSp mod">
        <pc:chgData name="Nahuel Del Giúdice" userId="3c402b32-0d4c-4576-a315-fa606a50c8bc" providerId="ADAL" clId="{16E7C2DA-F5C8-4397-859A-6C91886D4381}" dt="2022-10-28T19:19:28.474" v="17" actId="403"/>
        <pc:sldMkLst>
          <pc:docMk/>
          <pc:sldMk cId="3754315788" sldId="265"/>
        </pc:sldMkLst>
        <pc:spChg chg="mod">
          <ac:chgData name="Nahuel Del Giúdice" userId="3c402b32-0d4c-4576-a315-fa606a50c8bc" providerId="ADAL" clId="{16E7C2DA-F5C8-4397-859A-6C91886D4381}" dt="2022-10-28T19:19:28.474" v="17" actId="403"/>
          <ac:spMkLst>
            <pc:docMk/>
            <pc:sldMk cId="3754315788" sldId="265"/>
            <ac:spMk id="5" creationId="{B3E31642-2F7F-4406-BF12-F4AE22E12118}"/>
          </ac:spMkLst>
        </pc:spChg>
      </pc:sldChg>
      <pc:sldChg chg="modSp mod">
        <pc:chgData name="Nahuel Del Giúdice" userId="3c402b32-0d4c-4576-a315-fa606a50c8bc" providerId="ADAL" clId="{16E7C2DA-F5C8-4397-859A-6C91886D4381}" dt="2022-10-28T19:18:05.530" v="4" actId="20577"/>
        <pc:sldMkLst>
          <pc:docMk/>
          <pc:sldMk cId="711372520" sldId="281"/>
        </pc:sldMkLst>
        <pc:spChg chg="mod">
          <ac:chgData name="Nahuel Del Giúdice" userId="3c402b32-0d4c-4576-a315-fa606a50c8bc" providerId="ADAL" clId="{16E7C2DA-F5C8-4397-859A-6C91886D4381}" dt="2022-10-28T19:18:05.530" v="4" actId="20577"/>
          <ac:spMkLst>
            <pc:docMk/>
            <pc:sldMk cId="711372520" sldId="281"/>
            <ac:spMk id="3" creationId="{4E51503E-63F4-4AC5-BA34-920E297BF105}"/>
          </ac:spMkLst>
        </pc:spChg>
      </pc:sldChg>
      <pc:sldChg chg="modSp mod">
        <pc:chgData name="Nahuel Del Giúdice" userId="3c402b32-0d4c-4576-a315-fa606a50c8bc" providerId="ADAL" clId="{16E7C2DA-F5C8-4397-859A-6C91886D4381}" dt="2022-10-28T19:19:04.328" v="14" actId="1076"/>
        <pc:sldMkLst>
          <pc:docMk/>
          <pc:sldMk cId="3405374728" sldId="282"/>
        </pc:sldMkLst>
        <pc:spChg chg="mod">
          <ac:chgData name="Nahuel Del Giúdice" userId="3c402b32-0d4c-4576-a315-fa606a50c8bc" providerId="ADAL" clId="{16E7C2DA-F5C8-4397-859A-6C91886D4381}" dt="2022-10-28T19:19:04.328" v="14" actId="1076"/>
          <ac:spMkLst>
            <pc:docMk/>
            <pc:sldMk cId="3405374728" sldId="282"/>
            <ac:spMk id="3" creationId="{4E51503E-63F4-4AC5-BA34-920E297BF105}"/>
          </ac:spMkLst>
        </pc:spChg>
        <pc:picChg chg="mod">
          <ac:chgData name="Nahuel Del Giúdice" userId="3c402b32-0d4c-4576-a315-fa606a50c8bc" providerId="ADAL" clId="{16E7C2DA-F5C8-4397-859A-6C91886D4381}" dt="2022-10-28T19:18:58.573" v="13" actId="1076"/>
          <ac:picMkLst>
            <pc:docMk/>
            <pc:sldMk cId="3405374728" sldId="282"/>
            <ac:picMk id="6" creationId="{A4DAC4AC-79CD-4AAB-874E-E310621582A8}"/>
          </ac:picMkLst>
        </pc:picChg>
      </pc:sldChg>
      <pc:sldChg chg="modSp mod">
        <pc:chgData name="Nahuel Del Giúdice" userId="3c402b32-0d4c-4576-a315-fa606a50c8bc" providerId="ADAL" clId="{16E7C2DA-F5C8-4397-859A-6C91886D4381}" dt="2022-10-28T19:18:11.831" v="6" actId="20577"/>
        <pc:sldMkLst>
          <pc:docMk/>
          <pc:sldMk cId="2278746133" sldId="285"/>
        </pc:sldMkLst>
        <pc:spChg chg="mod">
          <ac:chgData name="Nahuel Del Giúdice" userId="3c402b32-0d4c-4576-a315-fa606a50c8bc" providerId="ADAL" clId="{16E7C2DA-F5C8-4397-859A-6C91886D4381}" dt="2022-10-28T19:18:11.831" v="6" actId="20577"/>
          <ac:spMkLst>
            <pc:docMk/>
            <pc:sldMk cId="2278746133" sldId="285"/>
            <ac:spMk id="3" creationId="{4E51503E-63F4-4AC5-BA34-920E297BF105}"/>
          </ac:spMkLst>
        </pc:spChg>
      </pc:sldChg>
      <pc:sldChg chg="modSp mod">
        <pc:chgData name="Nahuel Del Giúdice" userId="3c402b32-0d4c-4576-a315-fa606a50c8bc" providerId="ADAL" clId="{16E7C2DA-F5C8-4397-859A-6C91886D4381}" dt="2022-10-28T19:19:49.042" v="18" actId="403"/>
        <pc:sldMkLst>
          <pc:docMk/>
          <pc:sldMk cId="851831595" sldId="286"/>
        </pc:sldMkLst>
        <pc:spChg chg="mod">
          <ac:chgData name="Nahuel Del Giúdice" userId="3c402b32-0d4c-4576-a315-fa606a50c8bc" providerId="ADAL" clId="{16E7C2DA-F5C8-4397-859A-6C91886D4381}" dt="2022-10-28T19:19:49.042" v="18" actId="403"/>
          <ac:spMkLst>
            <pc:docMk/>
            <pc:sldMk cId="851831595" sldId="286"/>
            <ac:spMk id="6" creationId="{6A0CD344-F5A4-43B4-8223-D2DF5D94F55E}"/>
          </ac:spMkLst>
        </pc:spChg>
      </pc:sldChg>
    </pc:docChg>
  </pc:docChgLst>
  <pc:docChgLst>
    <pc:chgData name="Alexis Forgués" userId="ca77b6b1-9a33-4a92-9940-e0deb3177c4b" providerId="ADAL" clId="{53CF2C3B-C443-4631-AC94-BD6FA319CF76}"/>
    <pc:docChg chg="modSld">
      <pc:chgData name="Alexis Forgués" userId="ca77b6b1-9a33-4a92-9940-e0deb3177c4b" providerId="ADAL" clId="{53CF2C3B-C443-4631-AC94-BD6FA319CF76}" dt="2022-02-03T20:57:11.783" v="3" actId="20577"/>
      <pc:docMkLst>
        <pc:docMk/>
      </pc:docMkLst>
      <pc:sldChg chg="modSp mod">
        <pc:chgData name="Alexis Forgués" userId="ca77b6b1-9a33-4a92-9940-e0deb3177c4b" providerId="ADAL" clId="{53CF2C3B-C443-4631-AC94-BD6FA319CF76}" dt="2022-02-03T20:57:06.165" v="1" actId="20577"/>
        <pc:sldMkLst>
          <pc:docMk/>
          <pc:sldMk cId="3110622291" sldId="256"/>
        </pc:sldMkLst>
        <pc:spChg chg="mod">
          <ac:chgData name="Alexis Forgués" userId="ca77b6b1-9a33-4a92-9940-e0deb3177c4b" providerId="ADAL" clId="{53CF2C3B-C443-4631-AC94-BD6FA319CF76}" dt="2022-02-03T20:57:06.165" v="1" actId="20577"/>
          <ac:spMkLst>
            <pc:docMk/>
            <pc:sldMk cId="3110622291" sldId="256"/>
            <ac:spMk id="3" creationId="{F4D073E1-5D08-4340-8731-F77F04832415}"/>
          </ac:spMkLst>
        </pc:spChg>
      </pc:sldChg>
      <pc:sldChg chg="modSp mod">
        <pc:chgData name="Alexis Forgués" userId="ca77b6b1-9a33-4a92-9940-e0deb3177c4b" providerId="ADAL" clId="{53CF2C3B-C443-4631-AC94-BD6FA319CF76}" dt="2022-02-03T20:57:11.783" v="3" actId="20577"/>
        <pc:sldMkLst>
          <pc:docMk/>
          <pc:sldMk cId="3325953289" sldId="263"/>
        </pc:sldMkLst>
        <pc:spChg chg="mod">
          <ac:chgData name="Alexis Forgués" userId="ca77b6b1-9a33-4a92-9940-e0deb3177c4b" providerId="ADAL" clId="{53CF2C3B-C443-4631-AC94-BD6FA319CF76}" dt="2022-02-03T20:57:11.783" v="3" actId="20577"/>
          <ac:spMkLst>
            <pc:docMk/>
            <pc:sldMk cId="3325953289" sldId="263"/>
            <ac:spMk id="5" creationId="{FF41F212-B5CF-4555-8239-94EC0A0FFFB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31E295-AB1D-46C5-B20F-7B815B5321F0}" type="doc">
      <dgm:prSet loTypeId="urn:microsoft.com/office/officeart/2005/8/layout/radial5" loCatId="relationship" qsTypeId="urn:microsoft.com/office/officeart/2005/8/quickstyle/simple5" qsCatId="simple" csTypeId="urn:microsoft.com/office/officeart/2005/8/colors/accent1_2" csCatId="accent1" phldr="1"/>
      <dgm:spPr/>
      <dgm:t>
        <a:bodyPr/>
        <a:lstStyle/>
        <a:p>
          <a:endParaRPr lang="es-AR"/>
        </a:p>
      </dgm:t>
    </dgm:pt>
    <dgm:pt modelId="{B5466AF4-C8C1-4062-96A3-0B14E9878057}">
      <dgm:prSet phldrT="[Texto]"/>
      <dgm:spPr/>
      <dgm:t>
        <a:bodyPr/>
        <a:lstStyle/>
        <a:p>
          <a:r>
            <a:rPr lang="es-AR" b="1" dirty="0">
              <a:solidFill>
                <a:schemeClr val="bg1">
                  <a:lumMod val="50000"/>
                </a:schemeClr>
              </a:solidFill>
              <a:latin typeface="Helvetica LT Std Cond" panose="020B0506020202030204" pitchFamily="34" charset="0"/>
            </a:rPr>
            <a:t>FORMACIÓN PROFESIONAL DE ADULTOS</a:t>
          </a:r>
        </a:p>
      </dgm:t>
    </dgm:pt>
    <dgm:pt modelId="{DD9C27F1-33A4-4572-B73E-D6675AA7CBAC}" type="parTrans" cxnId="{BCC4B602-2E8A-4A16-AAF1-881BE2221844}">
      <dgm:prSet/>
      <dgm:spPr/>
      <dgm:t>
        <a:bodyPr/>
        <a:lstStyle/>
        <a:p>
          <a:endParaRPr lang="es-AR">
            <a:solidFill>
              <a:schemeClr val="tx1"/>
            </a:solidFill>
            <a:latin typeface="Helvetica LT Std Cond" panose="020B0506020202030204" pitchFamily="34" charset="0"/>
          </a:endParaRPr>
        </a:p>
      </dgm:t>
    </dgm:pt>
    <dgm:pt modelId="{F965D919-9E6D-436B-8DE9-EBA67AD8067F}" type="sibTrans" cxnId="{BCC4B602-2E8A-4A16-AAF1-881BE2221844}">
      <dgm:prSet/>
      <dgm:spPr/>
      <dgm:t>
        <a:bodyPr/>
        <a:lstStyle/>
        <a:p>
          <a:endParaRPr lang="es-AR">
            <a:solidFill>
              <a:schemeClr val="tx1"/>
            </a:solidFill>
            <a:latin typeface="Helvetica LT Std Cond" panose="020B0506020202030204" pitchFamily="34" charset="0"/>
          </a:endParaRPr>
        </a:p>
      </dgm:t>
    </dgm:pt>
    <dgm:pt modelId="{B80C025C-51A9-42A4-902E-EF370CFDB987}">
      <dgm:prSet phldrT="[Texto]"/>
      <dgm:spPr/>
      <dgm:t>
        <a:bodyPr/>
        <a:lstStyle/>
        <a:p>
          <a:r>
            <a:rPr lang="es-AR" dirty="0">
              <a:solidFill>
                <a:schemeClr val="bg1">
                  <a:lumMod val="50000"/>
                </a:schemeClr>
              </a:solidFill>
              <a:latin typeface="Helvetica LT Std Cond" panose="020B0506020202030204" pitchFamily="34" charset="0"/>
            </a:rPr>
            <a:t>CONTENIDO ESPECÍFICO Y PERTINENTE</a:t>
          </a:r>
        </a:p>
      </dgm:t>
    </dgm:pt>
    <dgm:pt modelId="{1900B007-C53D-4366-8885-5DA23CAEBD6E}" type="parTrans" cxnId="{B06FBCAF-51AC-43FF-AD4B-F1AE4B35218D}">
      <dgm:prSet/>
      <dgm:spPr/>
      <dgm:t>
        <a:bodyPr/>
        <a:lstStyle/>
        <a:p>
          <a:endParaRPr lang="es-AR">
            <a:solidFill>
              <a:schemeClr val="tx1"/>
            </a:solidFill>
            <a:latin typeface="Helvetica LT Std Cond" panose="020B0506020202030204" pitchFamily="34" charset="0"/>
          </a:endParaRPr>
        </a:p>
      </dgm:t>
    </dgm:pt>
    <dgm:pt modelId="{2EAC69A7-6850-4B02-8582-9EF174303B4E}" type="sibTrans" cxnId="{B06FBCAF-51AC-43FF-AD4B-F1AE4B35218D}">
      <dgm:prSet/>
      <dgm:spPr/>
      <dgm:t>
        <a:bodyPr/>
        <a:lstStyle/>
        <a:p>
          <a:endParaRPr lang="es-AR">
            <a:solidFill>
              <a:schemeClr val="tx1"/>
            </a:solidFill>
            <a:latin typeface="Helvetica LT Std Cond" panose="020B0506020202030204" pitchFamily="34" charset="0"/>
          </a:endParaRPr>
        </a:p>
      </dgm:t>
    </dgm:pt>
    <dgm:pt modelId="{6D284950-D75F-4715-B7D9-520FB00D1A0B}">
      <dgm:prSet phldrT="[Texto]" custT="1"/>
      <dgm:spPr/>
      <dgm:t>
        <a:bodyPr/>
        <a:lstStyle/>
        <a:p>
          <a:r>
            <a:rPr lang="es-AR" sz="800" dirty="0">
              <a:solidFill>
                <a:schemeClr val="bg1">
                  <a:lumMod val="50000"/>
                </a:schemeClr>
              </a:solidFill>
              <a:latin typeface="Helvetica LT Std Cond" panose="020B0506020202030204" pitchFamily="34" charset="0"/>
            </a:rPr>
            <a:t>MATERIALES SIGNIFICATIVOS Y OPORTUNOS</a:t>
          </a:r>
        </a:p>
      </dgm:t>
    </dgm:pt>
    <dgm:pt modelId="{A2EF1805-A723-4457-8CBB-F28841419B1C}" type="parTrans" cxnId="{E10E4FF3-AB40-4BC2-B1ED-0EDA9E7C7131}">
      <dgm:prSet/>
      <dgm:spPr/>
      <dgm:t>
        <a:bodyPr/>
        <a:lstStyle/>
        <a:p>
          <a:endParaRPr lang="es-AR">
            <a:solidFill>
              <a:schemeClr val="tx1"/>
            </a:solidFill>
            <a:latin typeface="Helvetica LT Std Cond" panose="020B0506020202030204" pitchFamily="34" charset="0"/>
          </a:endParaRPr>
        </a:p>
      </dgm:t>
    </dgm:pt>
    <dgm:pt modelId="{6200936A-908F-4D58-8F2E-2E64799BACA9}" type="sibTrans" cxnId="{E10E4FF3-AB40-4BC2-B1ED-0EDA9E7C7131}">
      <dgm:prSet/>
      <dgm:spPr/>
      <dgm:t>
        <a:bodyPr/>
        <a:lstStyle/>
        <a:p>
          <a:endParaRPr lang="es-AR">
            <a:solidFill>
              <a:schemeClr val="tx1"/>
            </a:solidFill>
            <a:latin typeface="Helvetica LT Std Cond" panose="020B0506020202030204" pitchFamily="34" charset="0"/>
          </a:endParaRPr>
        </a:p>
      </dgm:t>
    </dgm:pt>
    <dgm:pt modelId="{9E5D3C39-5362-4920-9D67-E57F2A2097FA}">
      <dgm:prSet phldrT="[Texto]" custT="1"/>
      <dgm:spPr/>
      <dgm:t>
        <a:bodyPr/>
        <a:lstStyle/>
        <a:p>
          <a:r>
            <a:rPr lang="es-AR" sz="900" dirty="0">
              <a:solidFill>
                <a:schemeClr val="bg1">
                  <a:lumMod val="50000"/>
                </a:schemeClr>
              </a:solidFill>
              <a:latin typeface="Helvetica LT Std Cond" panose="020B0506020202030204" pitchFamily="34" charset="0"/>
            </a:rPr>
            <a:t>COMPROMISO DEL PARTICIPANTE</a:t>
          </a:r>
        </a:p>
      </dgm:t>
    </dgm:pt>
    <dgm:pt modelId="{B896AB4A-B40E-4725-8277-ABABF57C8AD6}" type="parTrans" cxnId="{2764CE4A-EA7A-4AAE-83BF-CABE08FB7ED5}">
      <dgm:prSet/>
      <dgm:spPr/>
      <dgm:t>
        <a:bodyPr/>
        <a:lstStyle/>
        <a:p>
          <a:endParaRPr lang="es-AR">
            <a:solidFill>
              <a:schemeClr val="tx1"/>
            </a:solidFill>
            <a:latin typeface="Helvetica LT Std Cond" panose="020B0506020202030204" pitchFamily="34" charset="0"/>
          </a:endParaRPr>
        </a:p>
      </dgm:t>
    </dgm:pt>
    <dgm:pt modelId="{1284A6FC-C179-4DAE-8452-BE0E4FB872A5}" type="sibTrans" cxnId="{2764CE4A-EA7A-4AAE-83BF-CABE08FB7ED5}">
      <dgm:prSet/>
      <dgm:spPr/>
      <dgm:t>
        <a:bodyPr/>
        <a:lstStyle/>
        <a:p>
          <a:endParaRPr lang="es-AR">
            <a:solidFill>
              <a:schemeClr val="tx1"/>
            </a:solidFill>
            <a:latin typeface="Helvetica LT Std Cond" panose="020B0506020202030204" pitchFamily="34" charset="0"/>
          </a:endParaRPr>
        </a:p>
      </dgm:t>
    </dgm:pt>
    <dgm:pt modelId="{58717E12-57AC-4A8C-B12C-F1BED663D56B}">
      <dgm:prSet phldrT="[Texto]" custT="1"/>
      <dgm:spPr/>
      <dgm:t>
        <a:bodyPr/>
        <a:lstStyle/>
        <a:p>
          <a:r>
            <a:rPr lang="es-AR" sz="825" dirty="0">
              <a:solidFill>
                <a:schemeClr val="bg1">
                  <a:lumMod val="50000"/>
                </a:schemeClr>
              </a:solidFill>
              <a:latin typeface="Helvetica LT Std Cond" panose="020B0506020202030204" pitchFamily="34" charset="0"/>
            </a:rPr>
            <a:t>FACILITADORES DOCENTES PROFESIONALES</a:t>
          </a:r>
        </a:p>
      </dgm:t>
    </dgm:pt>
    <dgm:pt modelId="{B2DA27F8-AF01-4A7A-9C7D-8F36904B108A}" type="parTrans" cxnId="{13F81BC8-51E5-4FFF-BA61-5368CFA89E9A}">
      <dgm:prSet/>
      <dgm:spPr/>
      <dgm:t>
        <a:bodyPr/>
        <a:lstStyle/>
        <a:p>
          <a:endParaRPr lang="es-AR">
            <a:solidFill>
              <a:schemeClr val="tx1"/>
            </a:solidFill>
            <a:latin typeface="Helvetica LT Std Cond" panose="020B0506020202030204" pitchFamily="34" charset="0"/>
          </a:endParaRPr>
        </a:p>
      </dgm:t>
    </dgm:pt>
    <dgm:pt modelId="{BAB53029-E119-4959-9CF9-2E2A22971178}" type="sibTrans" cxnId="{13F81BC8-51E5-4FFF-BA61-5368CFA89E9A}">
      <dgm:prSet/>
      <dgm:spPr/>
      <dgm:t>
        <a:bodyPr/>
        <a:lstStyle/>
        <a:p>
          <a:endParaRPr lang="es-AR">
            <a:solidFill>
              <a:schemeClr val="tx1"/>
            </a:solidFill>
            <a:latin typeface="Helvetica LT Std Cond" panose="020B0506020202030204" pitchFamily="34" charset="0"/>
          </a:endParaRPr>
        </a:p>
      </dgm:t>
    </dgm:pt>
    <dgm:pt modelId="{6AAC6A5E-902F-42EC-93BA-A01C8A776D79}" type="pres">
      <dgm:prSet presAssocID="{B431E295-AB1D-46C5-B20F-7B815B5321F0}" presName="Name0" presStyleCnt="0">
        <dgm:presLayoutVars>
          <dgm:chMax val="1"/>
          <dgm:dir/>
          <dgm:animLvl val="ctr"/>
          <dgm:resizeHandles val="exact"/>
        </dgm:presLayoutVars>
      </dgm:prSet>
      <dgm:spPr/>
    </dgm:pt>
    <dgm:pt modelId="{486BC70F-47CB-40B9-8B99-5F9D29E47E47}" type="pres">
      <dgm:prSet presAssocID="{B5466AF4-C8C1-4062-96A3-0B14E9878057}" presName="centerShape" presStyleLbl="node0" presStyleIdx="0" presStyleCnt="1"/>
      <dgm:spPr/>
    </dgm:pt>
    <dgm:pt modelId="{1F9E9D38-98CF-42A3-B351-08013A85BD9C}" type="pres">
      <dgm:prSet presAssocID="{1900B007-C53D-4366-8885-5DA23CAEBD6E}" presName="parTrans" presStyleLbl="sibTrans2D1" presStyleIdx="0" presStyleCnt="4"/>
      <dgm:spPr/>
    </dgm:pt>
    <dgm:pt modelId="{2AEA43AC-50C4-4F8A-BFCE-516D2759F4C3}" type="pres">
      <dgm:prSet presAssocID="{1900B007-C53D-4366-8885-5DA23CAEBD6E}" presName="connectorText" presStyleLbl="sibTrans2D1" presStyleIdx="0" presStyleCnt="4"/>
      <dgm:spPr/>
    </dgm:pt>
    <dgm:pt modelId="{D78F48CE-17A2-4601-A3D2-2ED7F94C7F1A}" type="pres">
      <dgm:prSet presAssocID="{B80C025C-51A9-42A4-902E-EF370CFDB987}" presName="node" presStyleLbl="node1" presStyleIdx="0" presStyleCnt="4" custRadScaleRad="100358" custRadScaleInc="0">
        <dgm:presLayoutVars>
          <dgm:bulletEnabled val="1"/>
        </dgm:presLayoutVars>
      </dgm:prSet>
      <dgm:spPr/>
    </dgm:pt>
    <dgm:pt modelId="{B55511A9-6D7C-4B0A-B96C-8E59DC274A1C}" type="pres">
      <dgm:prSet presAssocID="{A2EF1805-A723-4457-8CBB-F28841419B1C}" presName="parTrans" presStyleLbl="sibTrans2D1" presStyleIdx="1" presStyleCnt="4"/>
      <dgm:spPr/>
    </dgm:pt>
    <dgm:pt modelId="{16F8AF7C-EED3-4C98-A590-1AFBC87A6ACE}" type="pres">
      <dgm:prSet presAssocID="{A2EF1805-A723-4457-8CBB-F28841419B1C}" presName="connectorText" presStyleLbl="sibTrans2D1" presStyleIdx="1" presStyleCnt="4"/>
      <dgm:spPr/>
    </dgm:pt>
    <dgm:pt modelId="{5FFB9117-3D30-482E-8A64-7ACC24393480}" type="pres">
      <dgm:prSet presAssocID="{6D284950-D75F-4715-B7D9-520FB00D1A0B}" presName="node" presStyleLbl="node1" presStyleIdx="1" presStyleCnt="4">
        <dgm:presLayoutVars>
          <dgm:bulletEnabled val="1"/>
        </dgm:presLayoutVars>
      </dgm:prSet>
      <dgm:spPr/>
    </dgm:pt>
    <dgm:pt modelId="{9B5FC811-262D-4FCE-90F4-8638F0FF13BF}" type="pres">
      <dgm:prSet presAssocID="{B896AB4A-B40E-4725-8277-ABABF57C8AD6}" presName="parTrans" presStyleLbl="sibTrans2D1" presStyleIdx="2" presStyleCnt="4"/>
      <dgm:spPr/>
    </dgm:pt>
    <dgm:pt modelId="{8DE58059-1A1F-4C9A-9708-EE6957A81CDF}" type="pres">
      <dgm:prSet presAssocID="{B896AB4A-B40E-4725-8277-ABABF57C8AD6}" presName="connectorText" presStyleLbl="sibTrans2D1" presStyleIdx="2" presStyleCnt="4"/>
      <dgm:spPr/>
    </dgm:pt>
    <dgm:pt modelId="{1BA40479-6554-499C-A399-4FE4D7D4D904}" type="pres">
      <dgm:prSet presAssocID="{9E5D3C39-5362-4920-9D67-E57F2A2097FA}" presName="node" presStyleLbl="node1" presStyleIdx="2" presStyleCnt="4">
        <dgm:presLayoutVars>
          <dgm:bulletEnabled val="1"/>
        </dgm:presLayoutVars>
      </dgm:prSet>
      <dgm:spPr/>
    </dgm:pt>
    <dgm:pt modelId="{82E026ED-CBA6-4A91-843E-1F80AADE5124}" type="pres">
      <dgm:prSet presAssocID="{B2DA27F8-AF01-4A7A-9C7D-8F36904B108A}" presName="parTrans" presStyleLbl="sibTrans2D1" presStyleIdx="3" presStyleCnt="4"/>
      <dgm:spPr/>
    </dgm:pt>
    <dgm:pt modelId="{051FA5B3-2D92-48E5-8E0E-E73B14658F57}" type="pres">
      <dgm:prSet presAssocID="{B2DA27F8-AF01-4A7A-9C7D-8F36904B108A}" presName="connectorText" presStyleLbl="sibTrans2D1" presStyleIdx="3" presStyleCnt="4"/>
      <dgm:spPr/>
    </dgm:pt>
    <dgm:pt modelId="{1675C53D-2ABF-45F4-AF1B-6DE07C62CFD4}" type="pres">
      <dgm:prSet presAssocID="{58717E12-57AC-4A8C-B12C-F1BED663D56B}" presName="node" presStyleLbl="node1" presStyleIdx="3" presStyleCnt="4">
        <dgm:presLayoutVars>
          <dgm:bulletEnabled val="1"/>
        </dgm:presLayoutVars>
      </dgm:prSet>
      <dgm:spPr/>
    </dgm:pt>
  </dgm:ptLst>
  <dgm:cxnLst>
    <dgm:cxn modelId="{BCC4B602-2E8A-4A16-AAF1-881BE2221844}" srcId="{B431E295-AB1D-46C5-B20F-7B815B5321F0}" destId="{B5466AF4-C8C1-4062-96A3-0B14E9878057}" srcOrd="0" destOrd="0" parTransId="{DD9C27F1-33A4-4572-B73E-D6675AA7CBAC}" sibTransId="{F965D919-9E6D-436B-8DE9-EBA67AD8067F}"/>
    <dgm:cxn modelId="{3E5F380B-6DEA-4B6A-BECE-A34DB123064B}" type="presOf" srcId="{A2EF1805-A723-4457-8CBB-F28841419B1C}" destId="{16F8AF7C-EED3-4C98-A590-1AFBC87A6ACE}" srcOrd="1" destOrd="0" presId="urn:microsoft.com/office/officeart/2005/8/layout/radial5"/>
    <dgm:cxn modelId="{2A781920-7DE6-4C7A-AAF0-0B5DC8D1F780}" type="presOf" srcId="{9E5D3C39-5362-4920-9D67-E57F2A2097FA}" destId="{1BA40479-6554-499C-A399-4FE4D7D4D904}" srcOrd="0" destOrd="0" presId="urn:microsoft.com/office/officeart/2005/8/layout/radial5"/>
    <dgm:cxn modelId="{2764CE4A-EA7A-4AAE-83BF-CABE08FB7ED5}" srcId="{B5466AF4-C8C1-4062-96A3-0B14E9878057}" destId="{9E5D3C39-5362-4920-9D67-E57F2A2097FA}" srcOrd="2" destOrd="0" parTransId="{B896AB4A-B40E-4725-8277-ABABF57C8AD6}" sibTransId="{1284A6FC-C179-4DAE-8452-BE0E4FB872A5}"/>
    <dgm:cxn modelId="{6B0B406C-4746-4911-B827-5ED536B0C5DE}" type="presOf" srcId="{B896AB4A-B40E-4725-8277-ABABF57C8AD6}" destId="{8DE58059-1A1F-4C9A-9708-EE6957A81CDF}" srcOrd="1" destOrd="0" presId="urn:microsoft.com/office/officeart/2005/8/layout/radial5"/>
    <dgm:cxn modelId="{57A07553-4BFB-47EE-97FA-51087BB3A73C}" type="presOf" srcId="{B431E295-AB1D-46C5-B20F-7B815B5321F0}" destId="{6AAC6A5E-902F-42EC-93BA-A01C8A776D79}" srcOrd="0" destOrd="0" presId="urn:microsoft.com/office/officeart/2005/8/layout/radial5"/>
    <dgm:cxn modelId="{CF740180-DE6F-4E64-843A-89660E3FB9FC}" type="presOf" srcId="{58717E12-57AC-4A8C-B12C-F1BED663D56B}" destId="{1675C53D-2ABF-45F4-AF1B-6DE07C62CFD4}" srcOrd="0" destOrd="0" presId="urn:microsoft.com/office/officeart/2005/8/layout/radial5"/>
    <dgm:cxn modelId="{D7D6C481-632F-4DDD-8DCB-1DBC7A309EAA}" type="presOf" srcId="{B896AB4A-B40E-4725-8277-ABABF57C8AD6}" destId="{9B5FC811-262D-4FCE-90F4-8638F0FF13BF}" srcOrd="0" destOrd="0" presId="urn:microsoft.com/office/officeart/2005/8/layout/radial5"/>
    <dgm:cxn modelId="{79A8119B-582A-4923-A359-1E672F984FC8}" type="presOf" srcId="{B80C025C-51A9-42A4-902E-EF370CFDB987}" destId="{D78F48CE-17A2-4601-A3D2-2ED7F94C7F1A}" srcOrd="0" destOrd="0" presId="urn:microsoft.com/office/officeart/2005/8/layout/radial5"/>
    <dgm:cxn modelId="{B06FBCAF-51AC-43FF-AD4B-F1AE4B35218D}" srcId="{B5466AF4-C8C1-4062-96A3-0B14E9878057}" destId="{B80C025C-51A9-42A4-902E-EF370CFDB987}" srcOrd="0" destOrd="0" parTransId="{1900B007-C53D-4366-8885-5DA23CAEBD6E}" sibTransId="{2EAC69A7-6850-4B02-8582-9EF174303B4E}"/>
    <dgm:cxn modelId="{2AAD27B2-ED47-467F-863F-921ECEF4E2EF}" type="presOf" srcId="{A2EF1805-A723-4457-8CBB-F28841419B1C}" destId="{B55511A9-6D7C-4B0A-B96C-8E59DC274A1C}" srcOrd="0" destOrd="0" presId="urn:microsoft.com/office/officeart/2005/8/layout/radial5"/>
    <dgm:cxn modelId="{13F81BC8-51E5-4FFF-BA61-5368CFA89E9A}" srcId="{B5466AF4-C8C1-4062-96A3-0B14E9878057}" destId="{58717E12-57AC-4A8C-B12C-F1BED663D56B}" srcOrd="3" destOrd="0" parTransId="{B2DA27F8-AF01-4A7A-9C7D-8F36904B108A}" sibTransId="{BAB53029-E119-4959-9CF9-2E2A22971178}"/>
    <dgm:cxn modelId="{75EDD0CB-5522-4442-A18B-A841133A1C34}" type="presOf" srcId="{1900B007-C53D-4366-8885-5DA23CAEBD6E}" destId="{1F9E9D38-98CF-42A3-B351-08013A85BD9C}" srcOrd="0" destOrd="0" presId="urn:microsoft.com/office/officeart/2005/8/layout/radial5"/>
    <dgm:cxn modelId="{C31727D2-541F-499E-8F56-97C73E9796B2}" type="presOf" srcId="{6D284950-D75F-4715-B7D9-520FB00D1A0B}" destId="{5FFB9117-3D30-482E-8A64-7ACC24393480}" srcOrd="0" destOrd="0" presId="urn:microsoft.com/office/officeart/2005/8/layout/radial5"/>
    <dgm:cxn modelId="{58727FD3-6AB9-42D0-A683-7809F2794B71}" type="presOf" srcId="{B2DA27F8-AF01-4A7A-9C7D-8F36904B108A}" destId="{82E026ED-CBA6-4A91-843E-1F80AADE5124}" srcOrd="0" destOrd="0" presId="urn:microsoft.com/office/officeart/2005/8/layout/radial5"/>
    <dgm:cxn modelId="{866F3CD5-D3D4-4B32-B842-5CE685E91580}" type="presOf" srcId="{1900B007-C53D-4366-8885-5DA23CAEBD6E}" destId="{2AEA43AC-50C4-4F8A-BFCE-516D2759F4C3}" srcOrd="1" destOrd="0" presId="urn:microsoft.com/office/officeart/2005/8/layout/radial5"/>
    <dgm:cxn modelId="{003B2DD8-AE3D-41B1-BDC4-FA89A83B425D}" type="presOf" srcId="{B5466AF4-C8C1-4062-96A3-0B14E9878057}" destId="{486BC70F-47CB-40B9-8B99-5F9D29E47E47}" srcOrd="0" destOrd="0" presId="urn:microsoft.com/office/officeart/2005/8/layout/radial5"/>
    <dgm:cxn modelId="{E10E4FF3-AB40-4BC2-B1ED-0EDA9E7C7131}" srcId="{B5466AF4-C8C1-4062-96A3-0B14E9878057}" destId="{6D284950-D75F-4715-B7D9-520FB00D1A0B}" srcOrd="1" destOrd="0" parTransId="{A2EF1805-A723-4457-8CBB-F28841419B1C}" sibTransId="{6200936A-908F-4D58-8F2E-2E64799BACA9}"/>
    <dgm:cxn modelId="{85D051FC-77B5-4FCD-9212-9FD8BA09C52A}" type="presOf" srcId="{B2DA27F8-AF01-4A7A-9C7D-8F36904B108A}" destId="{051FA5B3-2D92-48E5-8E0E-E73B14658F57}" srcOrd="1" destOrd="0" presId="urn:microsoft.com/office/officeart/2005/8/layout/radial5"/>
    <dgm:cxn modelId="{6619ED52-0882-4D27-83F6-988860F5E48A}" type="presParOf" srcId="{6AAC6A5E-902F-42EC-93BA-A01C8A776D79}" destId="{486BC70F-47CB-40B9-8B99-5F9D29E47E47}" srcOrd="0" destOrd="0" presId="urn:microsoft.com/office/officeart/2005/8/layout/radial5"/>
    <dgm:cxn modelId="{D937567A-4C4C-4BB0-A5C4-F943D7653B61}" type="presParOf" srcId="{6AAC6A5E-902F-42EC-93BA-A01C8A776D79}" destId="{1F9E9D38-98CF-42A3-B351-08013A85BD9C}" srcOrd="1" destOrd="0" presId="urn:microsoft.com/office/officeart/2005/8/layout/radial5"/>
    <dgm:cxn modelId="{9719AFDD-E8DE-40C7-B749-5B5960E5779E}" type="presParOf" srcId="{1F9E9D38-98CF-42A3-B351-08013A85BD9C}" destId="{2AEA43AC-50C4-4F8A-BFCE-516D2759F4C3}" srcOrd="0" destOrd="0" presId="urn:microsoft.com/office/officeart/2005/8/layout/radial5"/>
    <dgm:cxn modelId="{178A3055-F8B5-4589-97E4-50E7730C262E}" type="presParOf" srcId="{6AAC6A5E-902F-42EC-93BA-A01C8A776D79}" destId="{D78F48CE-17A2-4601-A3D2-2ED7F94C7F1A}" srcOrd="2" destOrd="0" presId="urn:microsoft.com/office/officeart/2005/8/layout/radial5"/>
    <dgm:cxn modelId="{31FD5114-1FF8-4114-AF91-D5FCF8433407}" type="presParOf" srcId="{6AAC6A5E-902F-42EC-93BA-A01C8A776D79}" destId="{B55511A9-6D7C-4B0A-B96C-8E59DC274A1C}" srcOrd="3" destOrd="0" presId="urn:microsoft.com/office/officeart/2005/8/layout/radial5"/>
    <dgm:cxn modelId="{68B1EEC5-2F4D-468E-B1DE-0C099761F634}" type="presParOf" srcId="{B55511A9-6D7C-4B0A-B96C-8E59DC274A1C}" destId="{16F8AF7C-EED3-4C98-A590-1AFBC87A6ACE}" srcOrd="0" destOrd="0" presId="urn:microsoft.com/office/officeart/2005/8/layout/radial5"/>
    <dgm:cxn modelId="{A0E53EE1-F2DE-4B8C-886F-1B4629CD62B6}" type="presParOf" srcId="{6AAC6A5E-902F-42EC-93BA-A01C8A776D79}" destId="{5FFB9117-3D30-482E-8A64-7ACC24393480}" srcOrd="4" destOrd="0" presId="urn:microsoft.com/office/officeart/2005/8/layout/radial5"/>
    <dgm:cxn modelId="{0321C3F0-38B7-4936-974F-A09A79FC6349}" type="presParOf" srcId="{6AAC6A5E-902F-42EC-93BA-A01C8A776D79}" destId="{9B5FC811-262D-4FCE-90F4-8638F0FF13BF}" srcOrd="5" destOrd="0" presId="urn:microsoft.com/office/officeart/2005/8/layout/radial5"/>
    <dgm:cxn modelId="{82FDC365-848C-4188-8818-34C8E0A8D7E4}" type="presParOf" srcId="{9B5FC811-262D-4FCE-90F4-8638F0FF13BF}" destId="{8DE58059-1A1F-4C9A-9708-EE6957A81CDF}" srcOrd="0" destOrd="0" presId="urn:microsoft.com/office/officeart/2005/8/layout/radial5"/>
    <dgm:cxn modelId="{B800095F-50B7-482A-8B9B-4A86DE7D0713}" type="presParOf" srcId="{6AAC6A5E-902F-42EC-93BA-A01C8A776D79}" destId="{1BA40479-6554-499C-A399-4FE4D7D4D904}" srcOrd="6" destOrd="0" presId="urn:microsoft.com/office/officeart/2005/8/layout/radial5"/>
    <dgm:cxn modelId="{B3F0C3E2-DAC4-4752-A0FB-0F6FE9B45A80}" type="presParOf" srcId="{6AAC6A5E-902F-42EC-93BA-A01C8A776D79}" destId="{82E026ED-CBA6-4A91-843E-1F80AADE5124}" srcOrd="7" destOrd="0" presId="urn:microsoft.com/office/officeart/2005/8/layout/radial5"/>
    <dgm:cxn modelId="{9E12AC16-7CB1-4D5C-8715-051A2920BADA}" type="presParOf" srcId="{82E026ED-CBA6-4A91-843E-1F80AADE5124}" destId="{051FA5B3-2D92-48E5-8E0E-E73B14658F57}" srcOrd="0" destOrd="0" presId="urn:microsoft.com/office/officeart/2005/8/layout/radial5"/>
    <dgm:cxn modelId="{386B41C1-8114-48CD-8D63-138D32F45C64}" type="presParOf" srcId="{6AAC6A5E-902F-42EC-93BA-A01C8A776D79}" destId="{1675C53D-2ABF-45F4-AF1B-6DE07C62CFD4}"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6BC70F-47CB-40B9-8B99-5F9D29E47E47}">
      <dsp:nvSpPr>
        <dsp:cNvPr id="0" name=""/>
        <dsp:cNvSpPr/>
      </dsp:nvSpPr>
      <dsp:spPr>
        <a:xfrm>
          <a:off x="2262397" y="1473542"/>
          <a:ext cx="1050885" cy="1050885"/>
        </a:xfrm>
        <a:prstGeom prst="ellipse">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s-AR" sz="900" b="1" kern="1200" dirty="0">
              <a:solidFill>
                <a:schemeClr val="bg1">
                  <a:lumMod val="50000"/>
                </a:schemeClr>
              </a:solidFill>
              <a:latin typeface="Helvetica LT Std Cond" panose="020B0506020202030204" pitchFamily="34" charset="0"/>
            </a:rPr>
            <a:t>FORMACIÓN PROFESIONAL DE ADULTOS</a:t>
          </a:r>
        </a:p>
      </dsp:txBody>
      <dsp:txXfrm>
        <a:off x="2416296" y="1627441"/>
        <a:ext cx="743087" cy="743087"/>
      </dsp:txXfrm>
    </dsp:sp>
    <dsp:sp modelId="{1F9E9D38-98CF-42A3-B351-08013A85BD9C}">
      <dsp:nvSpPr>
        <dsp:cNvPr id="0" name=""/>
        <dsp:cNvSpPr/>
      </dsp:nvSpPr>
      <dsp:spPr>
        <a:xfrm rot="16200000">
          <a:off x="2675836" y="1089903"/>
          <a:ext cx="224008" cy="357300"/>
        </a:xfrm>
        <a:prstGeom prst="rightArrow">
          <a:avLst>
            <a:gd name="adj1" fmla="val 60000"/>
            <a:gd name="adj2" fmla="val 50000"/>
          </a:avLst>
        </a:prstGeom>
        <a:gradFill rotWithShape="0">
          <a:gsLst>
            <a:gs pos="0">
              <a:schemeClr val="accent1">
                <a:tint val="60000"/>
                <a:hueOff val="0"/>
                <a:satOff val="0"/>
                <a:lumOff val="0"/>
                <a:alphaOff val="0"/>
                <a:tint val="94000"/>
                <a:satMod val="103000"/>
                <a:lumMod val="102000"/>
              </a:schemeClr>
            </a:gs>
            <a:gs pos="50000">
              <a:schemeClr val="accent1">
                <a:tint val="60000"/>
                <a:hueOff val="0"/>
                <a:satOff val="0"/>
                <a:lumOff val="0"/>
                <a:alphaOff val="0"/>
                <a:shade val="100000"/>
                <a:satMod val="110000"/>
                <a:lumMod val="100000"/>
              </a:schemeClr>
            </a:gs>
            <a:gs pos="100000">
              <a:schemeClr val="accent1">
                <a:tint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s-AR" sz="700" kern="1200">
            <a:solidFill>
              <a:schemeClr val="tx1"/>
            </a:solidFill>
            <a:latin typeface="Helvetica LT Std Cond" panose="020B0506020202030204" pitchFamily="34" charset="0"/>
          </a:endParaRPr>
        </a:p>
      </dsp:txBody>
      <dsp:txXfrm>
        <a:off x="2709437" y="1194964"/>
        <a:ext cx="156806" cy="214380"/>
      </dsp:txXfrm>
    </dsp:sp>
    <dsp:sp modelId="{D78F48CE-17A2-4601-A3D2-2ED7F94C7F1A}">
      <dsp:nvSpPr>
        <dsp:cNvPr id="0" name=""/>
        <dsp:cNvSpPr/>
      </dsp:nvSpPr>
      <dsp:spPr>
        <a:xfrm>
          <a:off x="2262397" y="0"/>
          <a:ext cx="1050885" cy="1050885"/>
        </a:xfrm>
        <a:prstGeom prst="ellipse">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s-AR" sz="900" kern="1200" dirty="0">
              <a:solidFill>
                <a:schemeClr val="bg1">
                  <a:lumMod val="50000"/>
                </a:schemeClr>
              </a:solidFill>
              <a:latin typeface="Helvetica LT Std Cond" panose="020B0506020202030204" pitchFamily="34" charset="0"/>
            </a:rPr>
            <a:t>CONTENIDO ESPECÍFICO Y PERTINENTE</a:t>
          </a:r>
        </a:p>
      </dsp:txBody>
      <dsp:txXfrm>
        <a:off x="2416296" y="153899"/>
        <a:ext cx="743087" cy="743087"/>
      </dsp:txXfrm>
    </dsp:sp>
    <dsp:sp modelId="{B55511A9-6D7C-4B0A-B96C-8E59DC274A1C}">
      <dsp:nvSpPr>
        <dsp:cNvPr id="0" name=""/>
        <dsp:cNvSpPr/>
      </dsp:nvSpPr>
      <dsp:spPr>
        <a:xfrm>
          <a:off x="3405764" y="1820334"/>
          <a:ext cx="222796" cy="357300"/>
        </a:xfrm>
        <a:prstGeom prst="rightArrow">
          <a:avLst>
            <a:gd name="adj1" fmla="val 60000"/>
            <a:gd name="adj2" fmla="val 50000"/>
          </a:avLst>
        </a:prstGeom>
        <a:gradFill rotWithShape="0">
          <a:gsLst>
            <a:gs pos="0">
              <a:schemeClr val="accent1">
                <a:tint val="60000"/>
                <a:hueOff val="0"/>
                <a:satOff val="0"/>
                <a:lumOff val="0"/>
                <a:alphaOff val="0"/>
                <a:tint val="94000"/>
                <a:satMod val="103000"/>
                <a:lumMod val="102000"/>
              </a:schemeClr>
            </a:gs>
            <a:gs pos="50000">
              <a:schemeClr val="accent1">
                <a:tint val="60000"/>
                <a:hueOff val="0"/>
                <a:satOff val="0"/>
                <a:lumOff val="0"/>
                <a:alphaOff val="0"/>
                <a:shade val="100000"/>
                <a:satMod val="110000"/>
                <a:lumMod val="100000"/>
              </a:schemeClr>
            </a:gs>
            <a:gs pos="100000">
              <a:schemeClr val="accent1">
                <a:tint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s-AR" sz="700" kern="1200">
            <a:solidFill>
              <a:schemeClr val="tx1"/>
            </a:solidFill>
            <a:latin typeface="Helvetica LT Std Cond" panose="020B0506020202030204" pitchFamily="34" charset="0"/>
          </a:endParaRPr>
        </a:p>
      </dsp:txBody>
      <dsp:txXfrm>
        <a:off x="3405764" y="1891794"/>
        <a:ext cx="155957" cy="214380"/>
      </dsp:txXfrm>
    </dsp:sp>
    <dsp:sp modelId="{5FFB9117-3D30-482E-8A64-7ACC24393480}">
      <dsp:nvSpPr>
        <dsp:cNvPr id="0" name=""/>
        <dsp:cNvSpPr/>
      </dsp:nvSpPr>
      <dsp:spPr>
        <a:xfrm>
          <a:off x="3733654" y="1473542"/>
          <a:ext cx="1050885" cy="1050885"/>
        </a:xfrm>
        <a:prstGeom prst="ellipse">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s-AR" sz="800" kern="1200" dirty="0">
              <a:solidFill>
                <a:schemeClr val="bg1">
                  <a:lumMod val="50000"/>
                </a:schemeClr>
              </a:solidFill>
              <a:latin typeface="Helvetica LT Std Cond" panose="020B0506020202030204" pitchFamily="34" charset="0"/>
            </a:rPr>
            <a:t>MATERIALES SIGNIFICATIVOS Y OPORTUNOS</a:t>
          </a:r>
        </a:p>
      </dsp:txBody>
      <dsp:txXfrm>
        <a:off x="3887553" y="1627441"/>
        <a:ext cx="743087" cy="743087"/>
      </dsp:txXfrm>
    </dsp:sp>
    <dsp:sp modelId="{9B5FC811-262D-4FCE-90F4-8638F0FF13BF}">
      <dsp:nvSpPr>
        <dsp:cNvPr id="0" name=""/>
        <dsp:cNvSpPr/>
      </dsp:nvSpPr>
      <dsp:spPr>
        <a:xfrm rot="5400000">
          <a:off x="2676442" y="2549657"/>
          <a:ext cx="222796" cy="357300"/>
        </a:xfrm>
        <a:prstGeom prst="rightArrow">
          <a:avLst>
            <a:gd name="adj1" fmla="val 60000"/>
            <a:gd name="adj2" fmla="val 50000"/>
          </a:avLst>
        </a:prstGeom>
        <a:gradFill rotWithShape="0">
          <a:gsLst>
            <a:gs pos="0">
              <a:schemeClr val="accent1">
                <a:tint val="60000"/>
                <a:hueOff val="0"/>
                <a:satOff val="0"/>
                <a:lumOff val="0"/>
                <a:alphaOff val="0"/>
                <a:tint val="94000"/>
                <a:satMod val="103000"/>
                <a:lumMod val="102000"/>
              </a:schemeClr>
            </a:gs>
            <a:gs pos="50000">
              <a:schemeClr val="accent1">
                <a:tint val="60000"/>
                <a:hueOff val="0"/>
                <a:satOff val="0"/>
                <a:lumOff val="0"/>
                <a:alphaOff val="0"/>
                <a:shade val="100000"/>
                <a:satMod val="110000"/>
                <a:lumMod val="100000"/>
              </a:schemeClr>
            </a:gs>
            <a:gs pos="100000">
              <a:schemeClr val="accent1">
                <a:tint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s-AR" sz="700" kern="1200">
            <a:solidFill>
              <a:schemeClr val="tx1"/>
            </a:solidFill>
            <a:latin typeface="Helvetica LT Std Cond" panose="020B0506020202030204" pitchFamily="34" charset="0"/>
          </a:endParaRPr>
        </a:p>
      </dsp:txBody>
      <dsp:txXfrm>
        <a:off x="2709862" y="2587698"/>
        <a:ext cx="155957" cy="214380"/>
      </dsp:txXfrm>
    </dsp:sp>
    <dsp:sp modelId="{1BA40479-6554-499C-A399-4FE4D7D4D904}">
      <dsp:nvSpPr>
        <dsp:cNvPr id="0" name=""/>
        <dsp:cNvSpPr/>
      </dsp:nvSpPr>
      <dsp:spPr>
        <a:xfrm>
          <a:off x="2262397" y="2944798"/>
          <a:ext cx="1050885" cy="1050885"/>
        </a:xfrm>
        <a:prstGeom prst="ellipse">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s-AR" sz="900" kern="1200" dirty="0">
              <a:solidFill>
                <a:schemeClr val="bg1">
                  <a:lumMod val="50000"/>
                </a:schemeClr>
              </a:solidFill>
              <a:latin typeface="Helvetica LT Std Cond" panose="020B0506020202030204" pitchFamily="34" charset="0"/>
            </a:rPr>
            <a:t>COMPROMISO DEL PARTICIPANTE</a:t>
          </a:r>
        </a:p>
      </dsp:txBody>
      <dsp:txXfrm>
        <a:off x="2416296" y="3098697"/>
        <a:ext cx="743087" cy="743087"/>
      </dsp:txXfrm>
    </dsp:sp>
    <dsp:sp modelId="{82E026ED-CBA6-4A91-843E-1F80AADE5124}">
      <dsp:nvSpPr>
        <dsp:cNvPr id="0" name=""/>
        <dsp:cNvSpPr/>
      </dsp:nvSpPr>
      <dsp:spPr>
        <a:xfrm rot="10800000">
          <a:off x="1947119" y="1820334"/>
          <a:ext cx="222796" cy="357300"/>
        </a:xfrm>
        <a:prstGeom prst="rightArrow">
          <a:avLst>
            <a:gd name="adj1" fmla="val 60000"/>
            <a:gd name="adj2" fmla="val 50000"/>
          </a:avLst>
        </a:prstGeom>
        <a:gradFill rotWithShape="0">
          <a:gsLst>
            <a:gs pos="0">
              <a:schemeClr val="accent1">
                <a:tint val="60000"/>
                <a:hueOff val="0"/>
                <a:satOff val="0"/>
                <a:lumOff val="0"/>
                <a:alphaOff val="0"/>
                <a:tint val="94000"/>
                <a:satMod val="103000"/>
                <a:lumMod val="102000"/>
              </a:schemeClr>
            </a:gs>
            <a:gs pos="50000">
              <a:schemeClr val="accent1">
                <a:tint val="60000"/>
                <a:hueOff val="0"/>
                <a:satOff val="0"/>
                <a:lumOff val="0"/>
                <a:alphaOff val="0"/>
                <a:shade val="100000"/>
                <a:satMod val="110000"/>
                <a:lumMod val="100000"/>
              </a:schemeClr>
            </a:gs>
            <a:gs pos="100000">
              <a:schemeClr val="accent1">
                <a:tint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s-AR" sz="700" kern="1200">
            <a:solidFill>
              <a:schemeClr val="tx1"/>
            </a:solidFill>
            <a:latin typeface="Helvetica LT Std Cond" panose="020B0506020202030204" pitchFamily="34" charset="0"/>
          </a:endParaRPr>
        </a:p>
      </dsp:txBody>
      <dsp:txXfrm rot="10800000">
        <a:off x="2013958" y="1891794"/>
        <a:ext cx="155957" cy="214380"/>
      </dsp:txXfrm>
    </dsp:sp>
    <dsp:sp modelId="{1675C53D-2ABF-45F4-AF1B-6DE07C62CFD4}">
      <dsp:nvSpPr>
        <dsp:cNvPr id="0" name=""/>
        <dsp:cNvSpPr/>
      </dsp:nvSpPr>
      <dsp:spPr>
        <a:xfrm>
          <a:off x="791141" y="1473542"/>
          <a:ext cx="1050885" cy="1050885"/>
        </a:xfrm>
        <a:prstGeom prst="ellipse">
          <a:avLst/>
        </a:prstGeom>
        <a:gradFill rotWithShape="0">
          <a:gsLst>
            <a:gs pos="0">
              <a:schemeClr val="accent1">
                <a:hueOff val="0"/>
                <a:satOff val="0"/>
                <a:lumOff val="0"/>
                <a:alphaOff val="0"/>
                <a:tint val="94000"/>
                <a:satMod val="103000"/>
                <a:lumMod val="102000"/>
              </a:schemeClr>
            </a:gs>
            <a:gs pos="50000">
              <a:schemeClr val="accent1">
                <a:hueOff val="0"/>
                <a:satOff val="0"/>
                <a:lumOff val="0"/>
                <a:alphaOff val="0"/>
                <a:shade val="100000"/>
                <a:satMod val="110000"/>
                <a:lumMod val="100000"/>
              </a:schemeClr>
            </a:gs>
            <a:gs pos="100000">
              <a:schemeClr val="accent1">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66712">
            <a:lnSpc>
              <a:spcPct val="90000"/>
            </a:lnSpc>
            <a:spcBef>
              <a:spcPct val="0"/>
            </a:spcBef>
            <a:spcAft>
              <a:spcPct val="35000"/>
            </a:spcAft>
            <a:buNone/>
          </a:pPr>
          <a:r>
            <a:rPr lang="es-AR" sz="825" kern="1200" dirty="0">
              <a:solidFill>
                <a:schemeClr val="bg1">
                  <a:lumMod val="50000"/>
                </a:schemeClr>
              </a:solidFill>
              <a:latin typeface="Helvetica LT Std Cond" panose="020B0506020202030204" pitchFamily="34" charset="0"/>
            </a:rPr>
            <a:t>FACILITADORES DOCENTES PROFESIONALES</a:t>
          </a:r>
        </a:p>
      </dsp:txBody>
      <dsp:txXfrm>
        <a:off x="945040" y="1627441"/>
        <a:ext cx="743087" cy="743087"/>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secHead" preserve="1">
  <p:cSld name="01 PORTADA">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a:xfrm>
            <a:off x="738908" y="6453386"/>
            <a:ext cx="1622409" cy="404614"/>
          </a:xfrm>
          <a:prstGeom prst="rect">
            <a:avLst/>
          </a:prstGeom>
        </p:spPr>
        <p:txBody>
          <a:bodyPr/>
          <a:lstStyle>
            <a:lvl1pPr>
              <a:defRPr>
                <a:solidFill>
                  <a:schemeClr val="tx2"/>
                </a:solidFill>
              </a:defRPr>
            </a:lvl1pPr>
          </a:lstStyle>
          <a:p>
            <a:fld id="{87DE6118-2437-4B30-8E3C-4D2BE6020583}" type="datetimeFigureOut">
              <a:rPr lang="en-US" dirty="0"/>
              <a:pPr/>
              <a:t>10/28/2022</a:t>
            </a:fld>
            <a:endParaRPr lang="en-US" dirty="0"/>
          </a:p>
        </p:txBody>
      </p:sp>
      <p:sp>
        <p:nvSpPr>
          <p:cNvPr id="5" name="Footer Placeholder 4"/>
          <p:cNvSpPr>
            <a:spLocks noGrp="1"/>
          </p:cNvSpPr>
          <p:nvPr>
            <p:ph type="ftr" sz="quarter" idx="11"/>
          </p:nvPr>
        </p:nvSpPr>
        <p:spPr>
          <a:xfrm>
            <a:off x="2584312" y="6453386"/>
            <a:ext cx="7023377" cy="404614"/>
          </a:xfrm>
          <a:prstGeom prst="rect">
            <a:avLst/>
          </a:prstGeo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a:prstGeom prst="rect">
            <a:avLst/>
          </a:prstGeom>
        </p:spPr>
        <p:txBody>
          <a:bodyPr/>
          <a:lstStyle>
            <a:lvl1pPr>
              <a:defRPr>
                <a:solidFill>
                  <a:schemeClr val="tx2"/>
                </a:solidFill>
              </a:defRPr>
            </a:lvl1pPr>
          </a:lstStyle>
          <a:p>
            <a:fld id="{69E57DC2-970A-4B3E-BB1C-7A09969E49DF}" type="slidenum">
              <a:rPr lang="en-US" dirty="0"/>
              <a:pPr/>
              <a:t>‹Nº›</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p>
            <a:r>
              <a:rPr lang="es-ES" dirty="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89249" y="214113"/>
            <a:ext cx="9601200" cy="1485900"/>
          </a:xfrm>
        </p:spPr>
        <p:txBody>
          <a:bodyPr/>
          <a:lstStyle>
            <a:lvl1pPr>
              <a:defRPr>
                <a:solidFill>
                  <a:schemeClr val="accent1"/>
                </a:solidFill>
              </a:defRPr>
            </a:lvl1pPr>
          </a:lstStyle>
          <a:p>
            <a:r>
              <a:rPr lang="es-ES" dirty="0"/>
              <a:t>Inicio</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s-ES" dirty="0"/>
              <a:t>Editar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s-ES" dirty="0"/>
              <a:t>Título</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s-ES" dirty="0"/>
              <a:t>Editar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Imagen 9">
            <a:extLst>
              <a:ext uri="{FF2B5EF4-FFF2-40B4-BE49-F238E27FC236}">
                <a16:creationId xmlns:a16="http://schemas.microsoft.com/office/drawing/2014/main" id="{12B11C4D-048F-4738-9FA4-EA6D4E1A8821}"/>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11147067" y="177798"/>
            <a:ext cx="895627" cy="895627"/>
          </a:xfrm>
          <a:prstGeom prst="rect">
            <a:avLst/>
          </a:prstGeom>
          <a:ln>
            <a:solidFill>
              <a:srgbClr val="00B0F0"/>
            </a:solidFill>
          </a:ln>
        </p:spPr>
      </p:pic>
      <p:pic>
        <p:nvPicPr>
          <p:cNvPr id="11" name="Imagen 10">
            <a:extLst>
              <a:ext uri="{FF2B5EF4-FFF2-40B4-BE49-F238E27FC236}">
                <a16:creationId xmlns:a16="http://schemas.microsoft.com/office/drawing/2014/main" id="{E03E2508-0ADC-4715-8F0A-0E8975BFBB16}"/>
              </a:ext>
            </a:extLst>
          </p:cNvPr>
          <p:cNvPicPr>
            <a:picLocks noChangeAspect="1"/>
          </p:cNvPicPr>
          <p:nvPr userDrawn="1"/>
        </p:nvPicPr>
        <p:blipFill>
          <a:blip r:embed="rId3">
            <a:duotone>
              <a:prstClr val="black"/>
              <a:schemeClr val="tx2">
                <a:tint val="45000"/>
                <a:satMod val="400000"/>
              </a:schemeClr>
            </a:duotone>
          </a:blip>
          <a:stretch>
            <a:fillRect/>
          </a:stretch>
        </p:blipFill>
        <p:spPr>
          <a:xfrm>
            <a:off x="10926505" y="5981644"/>
            <a:ext cx="1148404" cy="76943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75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10" name="Rectangle 8" title="Side bar">
            <a:extLst>
              <a:ext uri="{FF2B5EF4-FFF2-40B4-BE49-F238E27FC236}">
                <a16:creationId xmlns:a16="http://schemas.microsoft.com/office/drawing/2014/main" id="{722E5CE9-8425-452E-BFBE-07F074F2237D}"/>
              </a:ext>
            </a:extLst>
          </p:cNvPr>
          <p:cNvSpPr/>
          <p:nvPr userDrawn="1"/>
        </p:nvSpPr>
        <p:spPr>
          <a:xfrm>
            <a:off x="0" y="0"/>
            <a:ext cx="12192000" cy="5821679"/>
          </a:xfrm>
          <a:prstGeom prst="rect">
            <a:avLst/>
          </a:prstGeom>
          <a:solidFill>
            <a:schemeClr val="accent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s-AR" dirty="0"/>
          </a:p>
        </p:txBody>
      </p:sp>
      <p:sp>
        <p:nvSpPr>
          <p:cNvPr id="12" name="Rectangle 8" title="Side bar">
            <a:extLst>
              <a:ext uri="{FF2B5EF4-FFF2-40B4-BE49-F238E27FC236}">
                <a16:creationId xmlns:a16="http://schemas.microsoft.com/office/drawing/2014/main" id="{A0D2EC1D-9DE8-4D5A-9009-B21068BB3653}"/>
              </a:ext>
            </a:extLst>
          </p:cNvPr>
          <p:cNvSpPr/>
          <p:nvPr userDrawn="1"/>
        </p:nvSpPr>
        <p:spPr>
          <a:xfrm>
            <a:off x="0" y="5867400"/>
            <a:ext cx="12192000" cy="990600"/>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s-AR" dirty="0"/>
          </a:p>
        </p:txBody>
      </p:sp>
      <p:pic>
        <p:nvPicPr>
          <p:cNvPr id="16" name="Imagen 15">
            <a:extLst>
              <a:ext uri="{FF2B5EF4-FFF2-40B4-BE49-F238E27FC236}">
                <a16:creationId xmlns:a16="http://schemas.microsoft.com/office/drawing/2014/main" id="{4DB809C8-A954-4EFE-A072-624FA18CD737}"/>
              </a:ext>
            </a:extLst>
          </p:cNvPr>
          <p:cNvPicPr>
            <a:picLocks noChangeAspect="1"/>
          </p:cNvPicPr>
          <p:nvPr userDrawn="1"/>
        </p:nvPicPr>
        <p:blipFill>
          <a:blip r:embed="rId10"/>
          <a:stretch>
            <a:fillRect/>
          </a:stretch>
        </p:blipFill>
        <p:spPr>
          <a:xfrm>
            <a:off x="1008295" y="6039288"/>
            <a:ext cx="940913" cy="630412"/>
          </a:xfrm>
          <a:prstGeom prst="rect">
            <a:avLst/>
          </a:prstGeom>
        </p:spPr>
      </p:pic>
      <p:sp>
        <p:nvSpPr>
          <p:cNvPr id="17" name="Footer Placeholder 4">
            <a:extLst>
              <a:ext uri="{FF2B5EF4-FFF2-40B4-BE49-F238E27FC236}">
                <a16:creationId xmlns:a16="http://schemas.microsoft.com/office/drawing/2014/main" id="{67DB0683-827E-4136-9980-42052793FE0C}"/>
              </a:ext>
            </a:extLst>
          </p:cNvPr>
          <p:cNvSpPr txBox="1">
            <a:spLocks/>
          </p:cNvSpPr>
          <p:nvPr userDrawn="1"/>
        </p:nvSpPr>
        <p:spPr>
          <a:xfrm>
            <a:off x="5767883" y="5867400"/>
            <a:ext cx="6280830" cy="990600"/>
          </a:xfrm>
          <a:prstGeom prst="rect">
            <a:avLst/>
          </a:prstGeom>
        </p:spPr>
        <p:txBody>
          <a:bodyPr vert="horz" lIns="91440" tIns="45720" rIns="91440" bIns="45720" rtlCol="0" anchor="ctr"/>
          <a:lstStyle>
            <a:defPPr>
              <a:defRPr lang="en-US"/>
            </a:defPPr>
            <a:lvl1pPr marL="0" algn="l" defTabSz="457200" rtl="0" eaLnBrk="1" latinLnBrk="0" hangingPunct="1">
              <a:defRPr sz="1500" kern="1200" baseline="0">
                <a:solidFill>
                  <a:schemeClr val="bg2"/>
                </a:solidFill>
                <a:latin typeface="Helvetica LT Std Cond" panose="020B050602020203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050" dirty="0"/>
              <a:t>Av. Paseo Colón 823 10°</a:t>
            </a:r>
          </a:p>
          <a:p>
            <a:pPr algn="r"/>
            <a:r>
              <a:rPr lang="en-US" sz="1050" dirty="0"/>
              <a:t>Ciudad de Buenos Aires, Argentina</a:t>
            </a:r>
            <a:br>
              <a:rPr lang="en-US" sz="1050" dirty="0"/>
            </a:br>
            <a:r>
              <a:rPr lang="en-US" sz="1050" dirty="0"/>
              <a:t>Tel. 4361-8778</a:t>
            </a:r>
            <a:br>
              <a:rPr lang="en-US" sz="1050" dirty="0"/>
            </a:br>
            <a:r>
              <a:rPr lang="en-US" sz="1050" dirty="0"/>
              <a:t>educacionejecutiva@camarco.org.ar </a:t>
            </a:r>
          </a:p>
        </p:txBody>
      </p:sp>
      <p:sp>
        <p:nvSpPr>
          <p:cNvPr id="18" name="Footer Placeholder 4">
            <a:extLst>
              <a:ext uri="{FF2B5EF4-FFF2-40B4-BE49-F238E27FC236}">
                <a16:creationId xmlns:a16="http://schemas.microsoft.com/office/drawing/2014/main" id="{6B770003-0029-42DE-847F-1CE7ADFFD71F}"/>
              </a:ext>
            </a:extLst>
          </p:cNvPr>
          <p:cNvSpPr txBox="1">
            <a:spLocks/>
          </p:cNvSpPr>
          <p:nvPr userDrawn="1"/>
        </p:nvSpPr>
        <p:spPr>
          <a:xfrm>
            <a:off x="76200" y="5867400"/>
            <a:ext cx="12192000" cy="990600"/>
          </a:xfrm>
          <a:prstGeom prst="rect">
            <a:avLst/>
          </a:prstGeom>
        </p:spPr>
        <p:txBody>
          <a:bodyPr vert="horz" lIns="91440" tIns="45720" rIns="91440" bIns="45720" rtlCol="0" anchor="ctr"/>
          <a:lstStyle>
            <a:defPPr>
              <a:defRPr lang="en-US"/>
            </a:defPPr>
            <a:lvl1pPr marL="0" algn="ctr" defTabSz="457200" rtl="0" eaLnBrk="1" latinLnBrk="0" hangingPunct="1">
              <a:defRPr sz="1600" b="0" kern="1200" baseline="0">
                <a:solidFill>
                  <a:schemeClr val="bg2"/>
                </a:solidFill>
                <a:latin typeface="Helvetica LT Std Cond" panose="020B050602020203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www.camarco.org.ar | www.egc-virtual.org.ar</a:t>
            </a:r>
            <a:endParaRPr lang="en-US" dirty="0"/>
          </a:p>
        </p:txBody>
      </p:sp>
      <p:pic>
        <p:nvPicPr>
          <p:cNvPr id="19" name="Imagen 18">
            <a:extLst>
              <a:ext uri="{FF2B5EF4-FFF2-40B4-BE49-F238E27FC236}">
                <a16:creationId xmlns:a16="http://schemas.microsoft.com/office/drawing/2014/main" id="{13CAC541-A4B4-4D83-B93F-7D3DF9F41665}"/>
              </a:ext>
            </a:extLst>
          </p:cNvPr>
          <p:cNvPicPr>
            <a:picLocks noChangeAspect="1"/>
          </p:cNvPicPr>
          <p:nvPr userDrawn="1"/>
        </p:nvPicPr>
        <p:blipFill>
          <a:blip r:embed="rId11">
            <a:extLst>
              <a:ext uri="{BEBA8EAE-BF5A-486C-A8C5-ECC9F3942E4B}">
                <a14:imgProps xmlns:a14="http://schemas.microsoft.com/office/drawing/2010/main">
                  <a14:imgLayer r:embed="rId12">
                    <a14:imgEffect>
                      <a14:saturation sat="0"/>
                    </a14:imgEffect>
                    <a14:imgEffect>
                      <a14:brightnessContrast contrast="100000"/>
                    </a14:imgEffect>
                  </a14:imgLayer>
                </a14:imgProps>
              </a:ext>
            </a:extLst>
          </a:blip>
          <a:stretch>
            <a:fillRect/>
          </a:stretch>
        </p:blipFill>
        <p:spPr>
          <a:xfrm>
            <a:off x="232437" y="6030053"/>
            <a:ext cx="665296" cy="665296"/>
          </a:xfrm>
          <a:prstGeom prst="rect">
            <a:avLst/>
          </a:prstGeom>
        </p:spPr>
      </p:pic>
      <p:sp>
        <p:nvSpPr>
          <p:cNvPr id="20" name="Rectangle 8" title="Side bar">
            <a:extLst>
              <a:ext uri="{FF2B5EF4-FFF2-40B4-BE49-F238E27FC236}">
                <a16:creationId xmlns:a16="http://schemas.microsoft.com/office/drawing/2014/main" id="{CA25EB4D-BCEE-4583-BEA0-9B096D09EDEF}"/>
              </a:ext>
            </a:extLst>
          </p:cNvPr>
          <p:cNvSpPr/>
          <p:nvPr userDrawn="1"/>
        </p:nvSpPr>
        <p:spPr>
          <a:xfrm>
            <a:off x="0" y="5821680"/>
            <a:ext cx="12192000" cy="45719"/>
          </a:xfrm>
          <a:prstGeom prst="rect">
            <a:avLst/>
          </a:prstGeom>
          <a:solidFill>
            <a:srgbClr val="0397D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s-AR" dirty="0"/>
          </a:p>
        </p:txBody>
      </p:sp>
    </p:spTree>
  </p:cSld>
  <p:clrMap bg1="lt1" tx1="dk1" bg2="lt2" tx2="dk2" accent1="accent1" accent2="accent2" accent3="accent3" accent4="accent4" accent5="accent5" accent6="accent6" hlink="hlink" folHlink="folHlink"/>
  <p:sldLayoutIdLst>
    <p:sldLayoutId id="2147483651" r:id="rId1"/>
    <p:sldLayoutId id="2147483650" r:id="rId2"/>
    <p:sldLayoutId id="2147483652" r:id="rId3"/>
    <p:sldLayoutId id="2147483653" r:id="rId4"/>
    <p:sldLayoutId id="2147483654" r:id="rId5"/>
    <p:sldLayoutId id="2147483655" r:id="rId6"/>
    <p:sldLayoutId id="2147483656" r:id="rId7"/>
    <p:sldLayoutId id="2147483657" r:id="rId8"/>
  </p:sldLayoutIdLst>
  <p:txStyles>
    <p:titleStyle>
      <a:lvl1pPr algn="l" defTabSz="914400" rtl="0" eaLnBrk="1" latinLnBrk="0" hangingPunct="1">
        <a:lnSpc>
          <a:spcPct val="89000"/>
        </a:lnSpc>
        <a:spcBef>
          <a:spcPct val="0"/>
        </a:spcBef>
        <a:buNone/>
        <a:defRPr sz="4400" kern="1200" baseline="0">
          <a:solidFill>
            <a:schemeClr val="tx2"/>
          </a:solidFill>
          <a:latin typeface="Helvetica LT Std Cond" panose="020B0506020202030204" pitchFamily="34" charset="0"/>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97D6"/>
        </a:soli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302F3B52-47C3-4121-9251-EBDEDE8044D4}"/>
              </a:ext>
            </a:extLst>
          </p:cNvPr>
          <p:cNvPicPr>
            <a:picLocks noChangeAspect="1"/>
          </p:cNvPicPr>
          <p:nvPr/>
        </p:nvPicPr>
        <p:blipFill>
          <a:blip r:embed="rId2"/>
          <a:stretch>
            <a:fillRect/>
          </a:stretch>
        </p:blipFill>
        <p:spPr>
          <a:xfrm>
            <a:off x="624932" y="622370"/>
            <a:ext cx="1122335" cy="1122335"/>
          </a:xfrm>
          <a:prstGeom prst="rect">
            <a:avLst/>
          </a:prstGeom>
        </p:spPr>
      </p:pic>
      <p:sp>
        <p:nvSpPr>
          <p:cNvPr id="2" name="Título 1">
            <a:extLst>
              <a:ext uri="{FF2B5EF4-FFF2-40B4-BE49-F238E27FC236}">
                <a16:creationId xmlns:a16="http://schemas.microsoft.com/office/drawing/2014/main" id="{BA5F5625-8C48-4C71-9918-2635C28904EF}"/>
              </a:ext>
            </a:extLst>
          </p:cNvPr>
          <p:cNvSpPr>
            <a:spLocks noGrp="1"/>
          </p:cNvSpPr>
          <p:nvPr>
            <p:ph type="title"/>
          </p:nvPr>
        </p:nvSpPr>
        <p:spPr>
          <a:xfrm>
            <a:off x="501929" y="1744705"/>
            <a:ext cx="9612971" cy="2852737"/>
          </a:xfrm>
        </p:spPr>
        <p:txBody>
          <a:bodyPr>
            <a:noAutofit/>
          </a:bodyPr>
          <a:lstStyle/>
          <a:p>
            <a:pPr algn="l"/>
            <a:r>
              <a:rPr lang="es-ES" sz="4400" b="1" dirty="0"/>
              <a:t>TABLERO DE CONTROL PARA OBRAS</a:t>
            </a:r>
            <a:endParaRPr lang="es-AR" sz="4400" dirty="0"/>
          </a:p>
        </p:txBody>
      </p:sp>
      <p:sp>
        <p:nvSpPr>
          <p:cNvPr id="3" name="Subtítulo 2">
            <a:extLst>
              <a:ext uri="{FF2B5EF4-FFF2-40B4-BE49-F238E27FC236}">
                <a16:creationId xmlns:a16="http://schemas.microsoft.com/office/drawing/2014/main" id="{F4D073E1-5D08-4340-8731-F77F04832415}"/>
              </a:ext>
            </a:extLst>
          </p:cNvPr>
          <p:cNvSpPr>
            <a:spLocks noGrp="1"/>
          </p:cNvSpPr>
          <p:nvPr>
            <p:ph type="body" idx="1"/>
          </p:nvPr>
        </p:nvSpPr>
        <p:spPr>
          <a:xfrm>
            <a:off x="5854262" y="5666228"/>
            <a:ext cx="9612971" cy="1143324"/>
          </a:xfrm>
        </p:spPr>
        <p:txBody>
          <a:bodyPr>
            <a:normAutofit/>
          </a:bodyPr>
          <a:lstStyle/>
          <a:p>
            <a:pPr algn="l">
              <a:spcAft>
                <a:spcPts val="600"/>
              </a:spcAft>
            </a:pPr>
            <a:r>
              <a:rPr lang="es-AR" dirty="0">
                <a:solidFill>
                  <a:schemeClr val="tx2"/>
                </a:solidFill>
              </a:rPr>
              <a:t>EDICIÓN 2022</a:t>
            </a:r>
          </a:p>
        </p:txBody>
      </p:sp>
      <p:pic>
        <p:nvPicPr>
          <p:cNvPr id="13" name="Imagen 12">
            <a:extLst>
              <a:ext uri="{FF2B5EF4-FFF2-40B4-BE49-F238E27FC236}">
                <a16:creationId xmlns:a16="http://schemas.microsoft.com/office/drawing/2014/main" id="{D2EB2D24-B8BE-4EA5-B13B-49A6F6163C65}"/>
              </a:ext>
            </a:extLst>
          </p:cNvPr>
          <p:cNvPicPr>
            <a:picLocks noChangeAspect="1"/>
          </p:cNvPicPr>
          <p:nvPr/>
        </p:nvPicPr>
        <p:blipFill>
          <a:blip r:embed="rId3"/>
          <a:stretch>
            <a:fillRect/>
          </a:stretch>
        </p:blipFill>
        <p:spPr>
          <a:xfrm>
            <a:off x="1870270" y="622370"/>
            <a:ext cx="1587294" cy="1063487"/>
          </a:xfrm>
          <a:prstGeom prst="rect">
            <a:avLst/>
          </a:prstGeom>
        </p:spPr>
      </p:pic>
    </p:spTree>
    <p:extLst>
      <p:ext uri="{BB962C8B-B14F-4D97-AF65-F5344CB8AC3E}">
        <p14:creationId xmlns:p14="http://schemas.microsoft.com/office/powerpoint/2010/main" val="311062229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áfico 6" descr="Grúa">
            <a:extLst>
              <a:ext uri="{FF2B5EF4-FFF2-40B4-BE49-F238E27FC236}">
                <a16:creationId xmlns:a16="http://schemas.microsoft.com/office/drawing/2014/main" id="{9C8E88AC-BE78-4559-8E1D-C75002B93E31}"/>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b="24680"/>
          <a:stretch/>
        </p:blipFill>
        <p:spPr>
          <a:xfrm>
            <a:off x="3472545" y="-609598"/>
            <a:ext cx="8530771" cy="6425434"/>
          </a:xfrm>
          <a:prstGeom prst="rect">
            <a:avLst/>
          </a:prstGeom>
        </p:spPr>
      </p:pic>
      <p:sp>
        <p:nvSpPr>
          <p:cNvPr id="3" name="Marcador de contenido 2">
            <a:extLst>
              <a:ext uri="{FF2B5EF4-FFF2-40B4-BE49-F238E27FC236}">
                <a16:creationId xmlns:a16="http://schemas.microsoft.com/office/drawing/2014/main" id="{4E51503E-63F4-4AC5-BA34-920E297BF105}"/>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r>
              <a:rPr lang="es-ES" sz="4000" b="1" dirty="0">
                <a:solidFill>
                  <a:srgbClr val="0397D6"/>
                </a:solidFill>
              </a:rPr>
              <a:t>¿DE QUÉ TRATA EL CURSO?</a:t>
            </a:r>
          </a:p>
          <a:p>
            <a:pPr marL="0" indent="0">
              <a:buNone/>
            </a:pPr>
            <a:endParaRPr lang="es-ES" sz="1200" b="1" dirty="0">
              <a:solidFill>
                <a:srgbClr val="0397D6"/>
              </a:solidFill>
            </a:endParaRPr>
          </a:p>
          <a:p>
            <a:pPr marL="0" indent="0">
              <a:buNone/>
            </a:pPr>
            <a:endParaRPr lang="es-ES" sz="1200" b="1" dirty="0">
              <a:solidFill>
                <a:srgbClr val="0397D6"/>
              </a:solidFill>
            </a:endParaRPr>
          </a:p>
          <a:p>
            <a:pPr lvl="0"/>
            <a:r>
              <a:rPr lang="es-AR" sz="1800" dirty="0">
                <a:solidFill>
                  <a:schemeClr val="bg1">
                    <a:lumMod val="50000"/>
                  </a:schemeClr>
                </a:solidFill>
              </a:rPr>
              <a:t>El propósito del curso es dotar de conocimientos, metodologías y herramientas prácticas que permitan gestionar los proyectos con el fin de terminarlos en el plazo establecido, con la calidad especificada y dentro del presupuesto base.</a:t>
            </a:r>
          </a:p>
          <a:p>
            <a:pPr lvl="0"/>
            <a:r>
              <a:rPr lang="es-AR" sz="1800" dirty="0">
                <a:solidFill>
                  <a:schemeClr val="bg1">
                    <a:lumMod val="50000"/>
                  </a:schemeClr>
                </a:solidFill>
              </a:rPr>
              <a:t>Planificar es el primer paso hacia una gestión exitosa del proyecto pero es insuficiente, ya que los cambios permanentes y los imprevistos hacen que el plan pierda su vigencia en pocos días.  Necesitamos información de la actuación conjunta de todos los actores clave que inciden sobre la performance de los proyectos.</a:t>
            </a:r>
          </a:p>
          <a:p>
            <a:pPr marL="0" indent="0">
              <a:buNone/>
            </a:pPr>
            <a:endParaRPr lang="es-AR" sz="1600" dirty="0">
              <a:solidFill>
                <a:schemeClr val="bg1">
                  <a:lumMod val="50000"/>
                </a:schemeClr>
              </a:solidFill>
            </a:endParaRPr>
          </a:p>
        </p:txBody>
      </p:sp>
    </p:spTree>
    <p:extLst>
      <p:ext uri="{BB962C8B-B14F-4D97-AF65-F5344CB8AC3E}">
        <p14:creationId xmlns:p14="http://schemas.microsoft.com/office/powerpoint/2010/main" val="711372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áfico 6" descr="Grúa">
            <a:extLst>
              <a:ext uri="{FF2B5EF4-FFF2-40B4-BE49-F238E27FC236}">
                <a16:creationId xmlns:a16="http://schemas.microsoft.com/office/drawing/2014/main" id="{9C8E88AC-BE78-4559-8E1D-C75002B93E31}"/>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b="24680"/>
          <a:stretch/>
        </p:blipFill>
        <p:spPr>
          <a:xfrm>
            <a:off x="3472545" y="-609598"/>
            <a:ext cx="8530771" cy="6425434"/>
          </a:xfrm>
          <a:prstGeom prst="rect">
            <a:avLst/>
          </a:prstGeom>
        </p:spPr>
      </p:pic>
      <p:sp>
        <p:nvSpPr>
          <p:cNvPr id="3" name="Marcador de contenido 2">
            <a:extLst>
              <a:ext uri="{FF2B5EF4-FFF2-40B4-BE49-F238E27FC236}">
                <a16:creationId xmlns:a16="http://schemas.microsoft.com/office/drawing/2014/main" id="{4E51503E-63F4-4AC5-BA34-920E297BF105}"/>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r>
              <a:rPr lang="es-ES" sz="4000" b="1" dirty="0">
                <a:solidFill>
                  <a:srgbClr val="0397D6"/>
                </a:solidFill>
              </a:rPr>
              <a:t>¿DE QUÉ TRATA EL CURSO?</a:t>
            </a:r>
          </a:p>
          <a:p>
            <a:pPr marL="0" indent="0">
              <a:buNone/>
            </a:pPr>
            <a:endParaRPr lang="es-ES" sz="1200" b="1" dirty="0">
              <a:solidFill>
                <a:srgbClr val="0397D6"/>
              </a:solidFill>
            </a:endParaRPr>
          </a:p>
          <a:p>
            <a:pPr lvl="0"/>
            <a:r>
              <a:rPr lang="es-AR" sz="1800" dirty="0">
                <a:solidFill>
                  <a:schemeClr val="bg1">
                    <a:lumMod val="50000"/>
                  </a:schemeClr>
                </a:solidFill>
              </a:rPr>
              <a:t>Es fundamental entonces hacer un seguimiento periódico de la obra en lo referente a tiempos, costos, calidad y riesgos, volcando los datos de la realidad para saber cómo estamos, cuáles fueron los desvíos, porque ocurrieron, y reprogramar los trabajos para terminar dentro del plazo, presupuesto y con el alcance especificado.</a:t>
            </a:r>
          </a:p>
          <a:p>
            <a:pPr lvl="0"/>
            <a:r>
              <a:rPr lang="es-AR" sz="1800" dirty="0">
                <a:solidFill>
                  <a:schemeClr val="bg1">
                    <a:lumMod val="50000"/>
                  </a:schemeClr>
                </a:solidFill>
              </a:rPr>
              <a:t>Pero con el seguimiento y la reprogramación, no alcanza; debemos aprender de los errores y emprender un proceso de mejora continua. </a:t>
            </a:r>
          </a:p>
          <a:p>
            <a:pPr lvl="0"/>
            <a:r>
              <a:rPr lang="es-AR" sz="1800" dirty="0">
                <a:solidFill>
                  <a:schemeClr val="bg1">
                    <a:lumMod val="50000"/>
                  </a:schemeClr>
                </a:solidFill>
              </a:rPr>
              <a:t>La mejora consiste en adelantarse y detectar los problemas antes de que causen retrasos, pero para ello necesitamos información a un nivel sistémico e indicadores de gestión adecuados organizados según distintas perspectivas.</a:t>
            </a:r>
          </a:p>
          <a:p>
            <a:pPr marL="0" indent="0">
              <a:buNone/>
            </a:pPr>
            <a:endParaRPr lang="es-AR" sz="1600" dirty="0">
              <a:solidFill>
                <a:schemeClr val="bg1">
                  <a:lumMod val="50000"/>
                </a:schemeClr>
              </a:solidFill>
            </a:endParaRPr>
          </a:p>
        </p:txBody>
      </p:sp>
    </p:spTree>
    <p:extLst>
      <p:ext uri="{BB962C8B-B14F-4D97-AF65-F5344CB8AC3E}">
        <p14:creationId xmlns:p14="http://schemas.microsoft.com/office/powerpoint/2010/main" val="2278746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áfico 5" descr="Ojo de buey">
            <a:extLst>
              <a:ext uri="{FF2B5EF4-FFF2-40B4-BE49-F238E27FC236}">
                <a16:creationId xmlns:a16="http://schemas.microsoft.com/office/drawing/2014/main" id="{A4DAC4AC-79CD-4AAB-874E-E310621582A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60825" y="-1500826"/>
            <a:ext cx="7331175" cy="7331175"/>
          </a:xfrm>
          <a:prstGeom prst="rect">
            <a:avLst/>
          </a:prstGeom>
        </p:spPr>
      </p:pic>
      <p:sp>
        <p:nvSpPr>
          <p:cNvPr id="3" name="Marcador de contenido 2">
            <a:extLst>
              <a:ext uri="{FF2B5EF4-FFF2-40B4-BE49-F238E27FC236}">
                <a16:creationId xmlns:a16="http://schemas.microsoft.com/office/drawing/2014/main" id="{4E51503E-63F4-4AC5-BA34-920E297BF105}"/>
              </a:ext>
            </a:extLst>
          </p:cNvPr>
          <p:cNvSpPr txBox="1">
            <a:spLocks/>
          </p:cNvSpPr>
          <p:nvPr/>
        </p:nvSpPr>
        <p:spPr>
          <a:xfrm>
            <a:off x="1029049" y="-29029"/>
            <a:ext cx="10133901" cy="6152225"/>
          </a:xfrm>
          <a:prstGeom prst="rect">
            <a:avLst/>
          </a:prstGeom>
        </p:spPr>
        <p:txBody>
          <a:bodyPr vert="horz" lIns="91440" tIns="45720" rIns="91440" bIns="45720" rtlCol="0">
            <a:normAutofit fontScale="625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r>
              <a:rPr lang="es-ES" sz="5800" b="1" dirty="0">
                <a:solidFill>
                  <a:srgbClr val="0397D6"/>
                </a:solidFill>
              </a:rPr>
              <a:t>OBJETIVOS</a:t>
            </a:r>
          </a:p>
          <a:p>
            <a:pPr lvl="0"/>
            <a:r>
              <a:rPr lang="es-AR" sz="2600" dirty="0">
                <a:solidFill>
                  <a:schemeClr val="bg1">
                    <a:lumMod val="50000"/>
                  </a:schemeClr>
                </a:solidFill>
              </a:rPr>
              <a:t>Identificar las causas raíz que impiden a las empresas constructoras alcanzar los objetivos de calidad, tiempos y costos de sus proyectos.</a:t>
            </a:r>
          </a:p>
          <a:p>
            <a:pPr lvl="0"/>
            <a:r>
              <a:rPr lang="es-AR" sz="2600" dirty="0">
                <a:solidFill>
                  <a:schemeClr val="bg1">
                    <a:lumMod val="50000"/>
                  </a:schemeClr>
                </a:solidFill>
              </a:rPr>
              <a:t>Comprender la importancia de la gestión de la información para aumentar la productividad y la competitividad.</a:t>
            </a:r>
          </a:p>
          <a:p>
            <a:pPr lvl="0"/>
            <a:r>
              <a:rPr lang="es-AR" sz="2600" dirty="0">
                <a:solidFill>
                  <a:schemeClr val="bg1">
                    <a:lumMod val="50000"/>
                  </a:schemeClr>
                </a:solidFill>
              </a:rPr>
              <a:t>Introducir conceptos de gestión estratégica de obras de construcción a través de indicadores organizados en un tablero de control integrando los conceptos de </a:t>
            </a:r>
            <a:r>
              <a:rPr lang="es-AR" sz="2600" dirty="0" err="1">
                <a:solidFill>
                  <a:schemeClr val="bg1">
                    <a:lumMod val="50000"/>
                  </a:schemeClr>
                </a:solidFill>
              </a:rPr>
              <a:t>Balanced</a:t>
            </a:r>
            <a:r>
              <a:rPr lang="es-AR" sz="2600" dirty="0">
                <a:solidFill>
                  <a:schemeClr val="bg1">
                    <a:lumMod val="50000"/>
                  </a:schemeClr>
                </a:solidFill>
              </a:rPr>
              <a:t> </a:t>
            </a:r>
            <a:r>
              <a:rPr lang="es-AR" sz="2600" dirty="0" err="1">
                <a:solidFill>
                  <a:schemeClr val="bg1">
                    <a:lumMod val="50000"/>
                  </a:schemeClr>
                </a:solidFill>
              </a:rPr>
              <a:t>Scorecard</a:t>
            </a:r>
            <a:r>
              <a:rPr lang="es-AR" sz="2600" dirty="0">
                <a:solidFill>
                  <a:schemeClr val="bg1">
                    <a:lumMod val="50000"/>
                  </a:schemeClr>
                </a:solidFill>
              </a:rPr>
              <a:t>, Project Management, Teoría de las Restricciones y </a:t>
            </a:r>
            <a:r>
              <a:rPr lang="es-AR" sz="2600" dirty="0" err="1">
                <a:solidFill>
                  <a:schemeClr val="bg1">
                    <a:lumMod val="50000"/>
                  </a:schemeClr>
                </a:solidFill>
              </a:rPr>
              <a:t>Last</a:t>
            </a:r>
            <a:r>
              <a:rPr lang="es-AR" sz="2600" dirty="0">
                <a:solidFill>
                  <a:schemeClr val="bg1">
                    <a:lumMod val="50000"/>
                  </a:schemeClr>
                </a:solidFill>
              </a:rPr>
              <a:t> </a:t>
            </a:r>
            <a:r>
              <a:rPr lang="es-AR" sz="2600" dirty="0" err="1">
                <a:solidFill>
                  <a:schemeClr val="bg1">
                    <a:lumMod val="50000"/>
                  </a:schemeClr>
                </a:solidFill>
              </a:rPr>
              <a:t>Planner</a:t>
            </a:r>
            <a:r>
              <a:rPr lang="es-AR" sz="2600" dirty="0">
                <a:solidFill>
                  <a:schemeClr val="bg1">
                    <a:lumMod val="50000"/>
                  </a:schemeClr>
                </a:solidFill>
              </a:rPr>
              <a:t> </a:t>
            </a:r>
            <a:r>
              <a:rPr lang="es-AR" sz="2600" dirty="0" err="1">
                <a:solidFill>
                  <a:schemeClr val="bg1">
                    <a:lumMod val="50000"/>
                  </a:schemeClr>
                </a:solidFill>
              </a:rPr>
              <a:t>System</a:t>
            </a:r>
            <a:r>
              <a:rPr lang="es-AR" sz="2600" dirty="0">
                <a:solidFill>
                  <a:schemeClr val="bg1">
                    <a:lumMod val="50000"/>
                  </a:schemeClr>
                </a:solidFill>
              </a:rPr>
              <a:t>. </a:t>
            </a:r>
          </a:p>
          <a:p>
            <a:pPr lvl="0"/>
            <a:r>
              <a:rPr lang="es-AR" sz="2600" dirty="0">
                <a:solidFill>
                  <a:schemeClr val="bg1">
                    <a:lumMod val="50000"/>
                  </a:schemeClr>
                </a:solidFill>
              </a:rPr>
              <a:t>Gestión de la información en un nivel sistémico para ingresar en un ciclo de aprendizaje generativo y mejora continua de la organización.</a:t>
            </a:r>
          </a:p>
          <a:p>
            <a:pPr lvl="0"/>
            <a:r>
              <a:rPr lang="es-AR" sz="2600" dirty="0">
                <a:solidFill>
                  <a:schemeClr val="bg1">
                    <a:lumMod val="50000"/>
                  </a:schemeClr>
                </a:solidFill>
              </a:rPr>
              <a:t>Hacer informes de estado y dar recomendaciones para terminar en plazo, con la calidad especificada y dentro del presupuesto.</a:t>
            </a:r>
            <a:br>
              <a:rPr lang="es-AR" sz="1600" dirty="0">
                <a:solidFill>
                  <a:schemeClr val="bg1">
                    <a:lumMod val="50000"/>
                  </a:schemeClr>
                </a:solidFill>
              </a:rPr>
            </a:br>
            <a:endParaRPr lang="es-AR" sz="1600" dirty="0">
              <a:solidFill>
                <a:schemeClr val="bg1">
                  <a:lumMod val="50000"/>
                </a:schemeClr>
              </a:solidFill>
            </a:endParaRPr>
          </a:p>
          <a:p>
            <a:pPr marL="0" indent="0">
              <a:buNone/>
            </a:pPr>
            <a:r>
              <a:rPr lang="es-ES" sz="5800" b="1" dirty="0">
                <a:solidFill>
                  <a:srgbClr val="0397D6"/>
                </a:solidFill>
              </a:rPr>
              <a:t>DESTINATARIOS</a:t>
            </a:r>
          </a:p>
          <a:p>
            <a:pPr lvl="0"/>
            <a:r>
              <a:rPr lang="es-AR" sz="2600" dirty="0">
                <a:solidFill>
                  <a:schemeClr val="bg1">
                    <a:lumMod val="50000"/>
                  </a:schemeClr>
                </a:solidFill>
              </a:rPr>
              <a:t>Gerentes de proyectos y obras, </a:t>
            </a:r>
          </a:p>
          <a:p>
            <a:pPr lvl="0"/>
            <a:r>
              <a:rPr lang="es-AR" sz="2600" dirty="0">
                <a:solidFill>
                  <a:schemeClr val="bg1">
                    <a:lumMod val="50000"/>
                  </a:schemeClr>
                </a:solidFill>
              </a:rPr>
              <a:t>Coordinadores de obras y Jefes de obra.</a:t>
            </a:r>
          </a:p>
          <a:p>
            <a:pPr lvl="0"/>
            <a:r>
              <a:rPr lang="es-AR" sz="2600" dirty="0">
                <a:solidFill>
                  <a:schemeClr val="bg1">
                    <a:lumMod val="50000"/>
                  </a:schemeClr>
                </a:solidFill>
              </a:rPr>
              <a:t>Directores de proyectos y obras</a:t>
            </a:r>
          </a:p>
          <a:p>
            <a:pPr lvl="0"/>
            <a:r>
              <a:rPr lang="es-AR" sz="2600" dirty="0">
                <a:solidFill>
                  <a:schemeClr val="bg1">
                    <a:lumMod val="50000"/>
                  </a:schemeClr>
                </a:solidFill>
              </a:rPr>
              <a:t>Desarrolladores y consultores.</a:t>
            </a:r>
          </a:p>
        </p:txBody>
      </p:sp>
    </p:spTree>
    <p:extLst>
      <p:ext uri="{BB962C8B-B14F-4D97-AF65-F5344CB8AC3E}">
        <p14:creationId xmlns:p14="http://schemas.microsoft.com/office/powerpoint/2010/main" val="3405374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áfico 9" descr="Micrófono de radiocomunicación">
            <a:extLst>
              <a:ext uri="{FF2B5EF4-FFF2-40B4-BE49-F238E27FC236}">
                <a16:creationId xmlns:a16="http://schemas.microsoft.com/office/drawing/2014/main" id="{32CDADCB-3DE7-47E5-B1E0-1BC8E773B344}"/>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b="10835"/>
          <a:stretch/>
        </p:blipFill>
        <p:spPr>
          <a:xfrm>
            <a:off x="4123026" y="-1494970"/>
            <a:ext cx="8068974" cy="7310806"/>
          </a:xfrm>
          <a:prstGeom prst="rect">
            <a:avLst/>
          </a:prstGeom>
        </p:spPr>
      </p:pic>
      <p:sp>
        <p:nvSpPr>
          <p:cNvPr id="9" name="Marcador de contenido 2">
            <a:extLst>
              <a:ext uri="{FF2B5EF4-FFF2-40B4-BE49-F238E27FC236}">
                <a16:creationId xmlns:a16="http://schemas.microsoft.com/office/drawing/2014/main" id="{9B2A8BF3-1494-4A40-A0CC-8DB229A86825}"/>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r>
              <a:rPr lang="es-ES" sz="4000" b="1" dirty="0">
                <a:solidFill>
                  <a:srgbClr val="0397D6"/>
                </a:solidFill>
              </a:rPr>
              <a:t>DOCENTE</a:t>
            </a:r>
            <a:br>
              <a:rPr lang="es-ES" sz="4000" b="1" dirty="0">
                <a:solidFill>
                  <a:srgbClr val="0397D6"/>
                </a:solidFill>
              </a:rPr>
            </a:br>
            <a:endParaRPr lang="es-AR" sz="1600" dirty="0">
              <a:solidFill>
                <a:schemeClr val="bg1">
                  <a:lumMod val="50000"/>
                </a:schemeClr>
              </a:solidFill>
            </a:endParaRPr>
          </a:p>
          <a:p>
            <a:pPr marL="1901952" lvl="4" indent="0">
              <a:buNone/>
            </a:pPr>
            <a:endParaRPr lang="es-ES" b="1" dirty="0">
              <a:solidFill>
                <a:schemeClr val="bg1">
                  <a:lumMod val="50000"/>
                </a:schemeClr>
              </a:solidFill>
            </a:endParaRPr>
          </a:p>
          <a:p>
            <a:pPr marL="2816352" lvl="6" indent="0">
              <a:buNone/>
            </a:pPr>
            <a:r>
              <a:rPr lang="es-ES" sz="1600" b="1" i="0" dirty="0">
                <a:solidFill>
                  <a:schemeClr val="bg1">
                    <a:lumMod val="50000"/>
                  </a:schemeClr>
                </a:solidFill>
                <a:latin typeface="Helvetica LT Std Cond" panose="020B0506020202030204" pitchFamily="34" charset="0"/>
              </a:rPr>
              <a:t>MARTÍN REPETTO ALCORTA</a:t>
            </a:r>
          </a:p>
          <a:p>
            <a:pPr lvl="5">
              <a:buFont typeface="Wingdings" panose="05000000000000000000" pitchFamily="2" charset="2"/>
              <a:buChar char="§"/>
            </a:pPr>
            <a:r>
              <a:rPr lang="es-AR" i="0" dirty="0">
                <a:solidFill>
                  <a:schemeClr val="bg1">
                    <a:lumMod val="50000"/>
                  </a:schemeClr>
                </a:solidFill>
              </a:rPr>
              <a:t>Ingeniero Civil (UBA). Posgrado en Organización y Dirección de Empresas (EGIDE). Master en dirección Integrada de Proyectos de Construcción (Universidad Politécnica de Madrid).</a:t>
            </a:r>
          </a:p>
          <a:p>
            <a:pPr lvl="5">
              <a:buFont typeface="Wingdings" panose="05000000000000000000" pitchFamily="2" charset="2"/>
              <a:buChar char="§"/>
            </a:pPr>
            <a:r>
              <a:rPr lang="es-AR" i="0" dirty="0">
                <a:solidFill>
                  <a:schemeClr val="bg1">
                    <a:lumMod val="50000"/>
                  </a:schemeClr>
                </a:solidFill>
              </a:rPr>
              <a:t>Gerente de Obras de Ingeniería (Ministerio de Desarrollo Urbano y Transporte GCBA)</a:t>
            </a:r>
          </a:p>
          <a:p>
            <a:pPr lvl="5">
              <a:buFont typeface="Wingdings" panose="05000000000000000000" pitchFamily="2" charset="2"/>
              <a:buChar char="§"/>
            </a:pPr>
            <a:r>
              <a:rPr lang="es-AR" i="0" dirty="0">
                <a:solidFill>
                  <a:schemeClr val="bg1">
                    <a:lumMod val="50000"/>
                  </a:schemeClr>
                </a:solidFill>
              </a:rPr>
              <a:t>Docente Carreras de Especialización de Gerenciamiento de Proyectos y Obras (GEO) y Producción y Gestión de Obras (PYGO) en FADU – UBA.</a:t>
            </a:r>
          </a:p>
          <a:p>
            <a:pPr lvl="5">
              <a:buFont typeface="Wingdings" panose="05000000000000000000" pitchFamily="2" charset="2"/>
              <a:buChar char="§"/>
            </a:pPr>
            <a:r>
              <a:rPr lang="es-AR" i="0" dirty="0">
                <a:solidFill>
                  <a:schemeClr val="bg1">
                    <a:lumMod val="50000"/>
                  </a:schemeClr>
                </a:solidFill>
              </a:rPr>
              <a:t>Director Carrera Licenciatura en Gestión de Negocios Inmobiliarios – Universidad Metropolitana para la Educación y el Trabajo (UMET)</a:t>
            </a:r>
          </a:p>
          <a:p>
            <a:pPr marL="0" indent="0">
              <a:buFont typeface="Franklin Gothic Book" panose="020B0503020102020204" pitchFamily="34" charset="0"/>
              <a:buNone/>
            </a:pPr>
            <a:endParaRPr lang="es-AR" dirty="0"/>
          </a:p>
        </p:txBody>
      </p:sp>
      <p:pic>
        <p:nvPicPr>
          <p:cNvPr id="3" name="Imagen 2" descr="Imagen que contiene hombre, persona, corbata, interior&#10;&#10;Descripción generada automáticamente">
            <a:extLst>
              <a:ext uri="{FF2B5EF4-FFF2-40B4-BE49-F238E27FC236}">
                <a16:creationId xmlns:a16="http://schemas.microsoft.com/office/drawing/2014/main" id="{76250BA3-471D-4399-BBFF-6083EEF52027}"/>
              </a:ext>
            </a:extLst>
          </p:cNvPr>
          <p:cNvPicPr>
            <a:picLocks noChangeAspect="1"/>
          </p:cNvPicPr>
          <p:nvPr/>
        </p:nvPicPr>
        <p:blipFill>
          <a:blip r:embed="rId4"/>
          <a:stretch>
            <a:fillRect/>
          </a:stretch>
        </p:blipFill>
        <p:spPr>
          <a:xfrm>
            <a:off x="810936" y="1509142"/>
            <a:ext cx="2447692" cy="2447692"/>
          </a:xfrm>
          <a:prstGeom prst="rect">
            <a:avLst/>
          </a:prstGeom>
        </p:spPr>
      </p:pic>
    </p:spTree>
    <p:extLst>
      <p:ext uri="{BB962C8B-B14F-4D97-AF65-F5344CB8AC3E}">
        <p14:creationId xmlns:p14="http://schemas.microsoft.com/office/powerpoint/2010/main" val="3043926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2">
            <a:extLst>
              <a:ext uri="{FF2B5EF4-FFF2-40B4-BE49-F238E27FC236}">
                <a16:creationId xmlns:a16="http://schemas.microsoft.com/office/drawing/2014/main" id="{B3E31642-2F7F-4406-BF12-F4AE22E12118}"/>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br>
              <a:rPr lang="es-ES" b="1" dirty="0">
                <a:solidFill>
                  <a:srgbClr val="0397D6"/>
                </a:solidFill>
              </a:rPr>
            </a:br>
            <a:br>
              <a:rPr lang="es-ES" b="1" dirty="0">
                <a:solidFill>
                  <a:srgbClr val="0397D6"/>
                </a:solidFill>
              </a:rPr>
            </a:br>
            <a:r>
              <a:rPr lang="es-ES" sz="4000" b="1" dirty="0">
                <a:solidFill>
                  <a:srgbClr val="0397D6"/>
                </a:solidFill>
              </a:rPr>
              <a:t>TEMARIO DEL CURSO</a:t>
            </a:r>
            <a:br>
              <a:rPr lang="es-ES" sz="4000" b="1" dirty="0">
                <a:solidFill>
                  <a:srgbClr val="0397D6"/>
                </a:solidFill>
              </a:rPr>
            </a:br>
            <a:endParaRPr lang="es-AR" sz="1600" dirty="0">
              <a:solidFill>
                <a:schemeClr val="bg1">
                  <a:lumMod val="50000"/>
                </a:schemeClr>
              </a:solidFill>
            </a:endParaRPr>
          </a:p>
          <a:p>
            <a:r>
              <a:rPr lang="es-AR" sz="1800" b="1" dirty="0">
                <a:solidFill>
                  <a:srgbClr val="0397D6"/>
                </a:solidFill>
              </a:rPr>
              <a:t>UNIDAD 1:</a:t>
            </a:r>
            <a:r>
              <a:rPr lang="es-AR" sz="1800" dirty="0">
                <a:solidFill>
                  <a:srgbClr val="0397D6"/>
                </a:solidFill>
              </a:rPr>
              <a:t> </a:t>
            </a:r>
            <a:r>
              <a:rPr lang="es-ES" sz="1800" dirty="0">
                <a:solidFill>
                  <a:schemeClr val="bg1">
                    <a:lumMod val="50000"/>
                  </a:schemeClr>
                </a:solidFill>
              </a:rPr>
              <a:t>Presentación del curso. Características de la Industria de la Construcción. Objetivos de una organización. Cadena de Valor. Gestión sistémica de la información. Pensamiento sistémico aplicado a la construcción. Problemas de las obras que obstaculizan alcanzar los objetivos. Determinación de las causas raíz. </a:t>
            </a:r>
            <a:endParaRPr lang="es-AR" sz="1800" dirty="0">
              <a:solidFill>
                <a:schemeClr val="bg1">
                  <a:lumMod val="50000"/>
                </a:schemeClr>
              </a:solidFill>
            </a:endParaRPr>
          </a:p>
          <a:p>
            <a:r>
              <a:rPr lang="es-AR" sz="1800" b="1" dirty="0">
                <a:solidFill>
                  <a:srgbClr val="0397D6"/>
                </a:solidFill>
              </a:rPr>
              <a:t>UNIDAD 2:</a:t>
            </a:r>
            <a:r>
              <a:rPr lang="es-AR" sz="1800" dirty="0">
                <a:solidFill>
                  <a:srgbClr val="0397D6"/>
                </a:solidFill>
              </a:rPr>
              <a:t> </a:t>
            </a:r>
            <a:r>
              <a:rPr lang="es-ES" sz="1800" dirty="0">
                <a:solidFill>
                  <a:schemeClr val="bg1">
                    <a:lumMod val="50000"/>
                  </a:schemeClr>
                </a:solidFill>
              </a:rPr>
              <a:t>Introducción al </a:t>
            </a:r>
            <a:r>
              <a:rPr lang="es-ES" sz="1800" dirty="0" err="1">
                <a:solidFill>
                  <a:schemeClr val="bg1">
                    <a:lumMod val="50000"/>
                  </a:schemeClr>
                </a:solidFill>
              </a:rPr>
              <a:t>balanced</a:t>
            </a:r>
            <a:r>
              <a:rPr lang="es-ES" sz="1800" dirty="0">
                <a:solidFill>
                  <a:schemeClr val="bg1">
                    <a:lumMod val="50000"/>
                  </a:schemeClr>
                </a:solidFill>
              </a:rPr>
              <a:t> </a:t>
            </a:r>
            <a:r>
              <a:rPr lang="es-ES" sz="1800" dirty="0" err="1">
                <a:solidFill>
                  <a:schemeClr val="bg1">
                    <a:lumMod val="50000"/>
                  </a:schemeClr>
                </a:solidFill>
              </a:rPr>
              <a:t>scorecard</a:t>
            </a:r>
            <a:r>
              <a:rPr lang="es-ES" sz="1800" dirty="0">
                <a:solidFill>
                  <a:schemeClr val="bg1">
                    <a:lumMod val="50000"/>
                  </a:schemeClr>
                </a:solidFill>
              </a:rPr>
              <a:t> o tablero de control estratégico. Perspectivas del </a:t>
            </a:r>
            <a:r>
              <a:rPr lang="es-ES" sz="1800" dirty="0" err="1">
                <a:solidFill>
                  <a:schemeClr val="bg1">
                    <a:lumMod val="50000"/>
                  </a:schemeClr>
                </a:solidFill>
              </a:rPr>
              <a:t>balanced</a:t>
            </a:r>
            <a:r>
              <a:rPr lang="es-ES" sz="1800" dirty="0">
                <a:solidFill>
                  <a:schemeClr val="bg1">
                    <a:lumMod val="50000"/>
                  </a:schemeClr>
                </a:solidFill>
              </a:rPr>
              <a:t> </a:t>
            </a:r>
            <a:r>
              <a:rPr lang="es-ES" sz="1800" dirty="0" err="1">
                <a:solidFill>
                  <a:schemeClr val="bg1">
                    <a:lumMod val="50000"/>
                  </a:schemeClr>
                </a:solidFill>
              </a:rPr>
              <a:t>scorecard</a:t>
            </a:r>
            <a:r>
              <a:rPr lang="es-ES" sz="1800" dirty="0">
                <a:solidFill>
                  <a:schemeClr val="bg1">
                    <a:lumMod val="50000"/>
                  </a:schemeClr>
                </a:solidFill>
              </a:rPr>
              <a:t>. Indicadores para la gestión de tiempos (parte 1)</a:t>
            </a:r>
            <a:endParaRPr lang="es-AR" sz="1800" dirty="0">
              <a:solidFill>
                <a:schemeClr val="bg1">
                  <a:lumMod val="50000"/>
                </a:schemeClr>
              </a:solidFill>
            </a:endParaRPr>
          </a:p>
          <a:p>
            <a:r>
              <a:rPr lang="es-AR" sz="1800" b="1" dirty="0">
                <a:solidFill>
                  <a:srgbClr val="0397D6"/>
                </a:solidFill>
              </a:rPr>
              <a:t>UNIDAD 3:</a:t>
            </a:r>
            <a:r>
              <a:rPr lang="es-AR" sz="1800" dirty="0">
                <a:solidFill>
                  <a:srgbClr val="0397D6"/>
                </a:solidFill>
              </a:rPr>
              <a:t> </a:t>
            </a:r>
            <a:r>
              <a:rPr lang="es-ES" sz="1800" dirty="0">
                <a:solidFill>
                  <a:schemeClr val="bg1">
                    <a:lumMod val="50000"/>
                  </a:schemeClr>
                </a:solidFill>
              </a:rPr>
              <a:t>Indicadores para la gestión de tiempos (parte 2). Indicadores para la gestión de riesgos. Indicadores para la gestión de adquisiciones (compras y subcontratos)</a:t>
            </a:r>
            <a:endParaRPr lang="es-AR" sz="1800" dirty="0">
              <a:solidFill>
                <a:schemeClr val="bg1">
                  <a:lumMod val="50000"/>
                </a:schemeClr>
              </a:solidFill>
            </a:endParaRPr>
          </a:p>
          <a:p>
            <a:r>
              <a:rPr lang="es-AR" sz="1800" b="1" dirty="0">
                <a:solidFill>
                  <a:srgbClr val="0397D6"/>
                </a:solidFill>
              </a:rPr>
              <a:t>UNIDAD 4:</a:t>
            </a:r>
            <a:r>
              <a:rPr lang="es-AR" sz="1800" dirty="0">
                <a:solidFill>
                  <a:srgbClr val="0397D6"/>
                </a:solidFill>
              </a:rPr>
              <a:t> </a:t>
            </a:r>
            <a:r>
              <a:rPr lang="es-ES" sz="1800" dirty="0">
                <a:solidFill>
                  <a:schemeClr val="bg1">
                    <a:lumMod val="50000"/>
                  </a:schemeClr>
                </a:solidFill>
              </a:rPr>
              <a:t>Indicadores para la gestión de la calidad. Indicadores para la gestión de costos. Gestión de los insumos A de la curva de Pareto. Indicadores de productividad.</a:t>
            </a:r>
            <a:endParaRPr lang="es-AR" sz="1800" dirty="0">
              <a:solidFill>
                <a:schemeClr val="bg1">
                  <a:lumMod val="50000"/>
                </a:schemeClr>
              </a:solidFill>
            </a:endParaRPr>
          </a:p>
          <a:p>
            <a:r>
              <a:rPr lang="es-AR" sz="1800" b="1" dirty="0">
                <a:solidFill>
                  <a:srgbClr val="0397D6"/>
                </a:solidFill>
              </a:rPr>
              <a:t>UNIDAD 5:</a:t>
            </a:r>
            <a:r>
              <a:rPr lang="es-AR" sz="1800" dirty="0">
                <a:solidFill>
                  <a:srgbClr val="0397D6"/>
                </a:solidFill>
              </a:rPr>
              <a:t> </a:t>
            </a:r>
            <a:r>
              <a:rPr lang="es-ES" sz="1800" dirty="0">
                <a:solidFill>
                  <a:schemeClr val="bg1">
                    <a:lumMod val="50000"/>
                  </a:schemeClr>
                </a:solidFill>
              </a:rPr>
              <a:t>Indicadores para la gestión ambiental y de higiene y seguridad. Indicadores para la gestión de las relaciones. Indicadores para la gestión de los recursos humanos. Lecciones aprendidas.</a:t>
            </a:r>
            <a:endParaRPr lang="es-AR" sz="1800" dirty="0">
              <a:solidFill>
                <a:schemeClr val="bg1">
                  <a:lumMod val="50000"/>
                </a:schemeClr>
              </a:solidFill>
            </a:endParaRPr>
          </a:p>
          <a:p>
            <a:pPr algn="just">
              <a:lnSpc>
                <a:spcPct val="100000"/>
              </a:lnSpc>
              <a:spcBef>
                <a:spcPts val="0"/>
              </a:spcBef>
              <a:spcAft>
                <a:spcPts val="1400"/>
              </a:spcAft>
            </a:pPr>
            <a:endParaRPr lang="es-ES" sz="1600" dirty="0">
              <a:solidFill>
                <a:schemeClr val="bg1">
                  <a:lumMod val="50000"/>
                </a:schemeClr>
              </a:solidFill>
            </a:endParaRPr>
          </a:p>
          <a:p>
            <a:pPr marL="0" indent="0">
              <a:buFont typeface="Franklin Gothic Book" panose="020B0503020102020204" pitchFamily="34" charset="0"/>
              <a:buNone/>
            </a:pPr>
            <a:endParaRPr lang="es-AR" dirty="0"/>
          </a:p>
        </p:txBody>
      </p:sp>
    </p:spTree>
    <p:extLst>
      <p:ext uri="{BB962C8B-B14F-4D97-AF65-F5344CB8AC3E}">
        <p14:creationId xmlns:p14="http://schemas.microsoft.com/office/powerpoint/2010/main" val="3754315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áfico 12" descr="Cronómetro">
            <a:extLst>
              <a:ext uri="{FF2B5EF4-FFF2-40B4-BE49-F238E27FC236}">
                <a16:creationId xmlns:a16="http://schemas.microsoft.com/office/drawing/2014/main" id="{4E941B11-8695-4123-A867-5E4CAED8677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92056" y="-1100222"/>
            <a:ext cx="7017658" cy="7017658"/>
          </a:xfrm>
          <a:prstGeom prst="rect">
            <a:avLst/>
          </a:prstGeom>
        </p:spPr>
      </p:pic>
      <p:sp>
        <p:nvSpPr>
          <p:cNvPr id="5" name="Marcador de contenido 2">
            <a:extLst>
              <a:ext uri="{FF2B5EF4-FFF2-40B4-BE49-F238E27FC236}">
                <a16:creationId xmlns:a16="http://schemas.microsoft.com/office/drawing/2014/main" id="{FF41F212-B5CF-4555-8239-94EC0A0FFFBC}"/>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b="1" dirty="0">
              <a:solidFill>
                <a:srgbClr val="0397D6"/>
              </a:solidFill>
            </a:endParaRPr>
          </a:p>
          <a:p>
            <a:pPr marL="0" indent="0">
              <a:buNone/>
            </a:pPr>
            <a:br>
              <a:rPr lang="es-ES" sz="4000" b="1" dirty="0">
                <a:solidFill>
                  <a:srgbClr val="0397D6"/>
                </a:solidFill>
              </a:rPr>
            </a:br>
            <a:r>
              <a:rPr lang="es-ES" sz="4000" b="1" dirty="0">
                <a:solidFill>
                  <a:srgbClr val="0397D6"/>
                </a:solidFill>
              </a:rPr>
              <a:t>DIAS Y HORARIOS</a:t>
            </a:r>
          </a:p>
          <a:p>
            <a:r>
              <a:rPr lang="es-AR" sz="1600" dirty="0">
                <a:solidFill>
                  <a:schemeClr val="bg1">
                    <a:lumMod val="50000"/>
                  </a:schemeClr>
                </a:solidFill>
              </a:rPr>
              <a:t>Inicia </a:t>
            </a:r>
            <a:r>
              <a:rPr lang="es-AR" sz="1600">
                <a:solidFill>
                  <a:schemeClr val="bg1">
                    <a:lumMod val="50000"/>
                  </a:schemeClr>
                </a:solidFill>
              </a:rPr>
              <a:t>el 15 </a:t>
            </a:r>
            <a:r>
              <a:rPr lang="es-AR" sz="1600" dirty="0">
                <a:solidFill>
                  <a:schemeClr val="bg1">
                    <a:lumMod val="50000"/>
                  </a:schemeClr>
                </a:solidFill>
              </a:rPr>
              <a:t>de noviembre. Martes de 17:30 a 20:00 horas. 5 clases.</a:t>
            </a:r>
          </a:p>
          <a:p>
            <a:pPr marL="0" indent="0">
              <a:buNone/>
            </a:pPr>
            <a:endParaRPr lang="es-AR" sz="1600" dirty="0">
              <a:solidFill>
                <a:schemeClr val="bg1">
                  <a:lumMod val="50000"/>
                </a:schemeClr>
              </a:solidFill>
            </a:endParaRPr>
          </a:p>
          <a:p>
            <a:pPr marL="0" indent="0">
              <a:buNone/>
            </a:pPr>
            <a:r>
              <a:rPr lang="es-ES" sz="4000" b="1" dirty="0">
                <a:solidFill>
                  <a:srgbClr val="0397D6"/>
                </a:solidFill>
              </a:rPr>
              <a:t>MODALIDAD ONLINE</a:t>
            </a:r>
          </a:p>
          <a:p>
            <a:r>
              <a:rPr lang="es-AR" sz="1600" dirty="0">
                <a:solidFill>
                  <a:schemeClr val="bg1">
                    <a:lumMod val="50000"/>
                  </a:schemeClr>
                </a:solidFill>
              </a:rPr>
              <a:t>El curso se dicta en la plataforma online de la Escuela de Gestión de la Construcción.</a:t>
            </a:r>
          </a:p>
          <a:p>
            <a:r>
              <a:rPr lang="es-AR" sz="1600" dirty="0">
                <a:solidFill>
                  <a:schemeClr val="bg1">
                    <a:lumMod val="50000"/>
                  </a:schemeClr>
                </a:solidFill>
              </a:rPr>
              <a:t>Esta modalidad permite que los participantes realicen el curso </a:t>
            </a:r>
            <a:r>
              <a:rPr lang="es-AR" sz="1600" b="1" dirty="0">
                <a:solidFill>
                  <a:schemeClr val="bg1">
                    <a:lumMod val="50000"/>
                  </a:schemeClr>
                </a:solidFill>
              </a:rPr>
              <a:t>desde cualquier computadora conectada a internet</a:t>
            </a:r>
            <a:r>
              <a:rPr lang="es-AR" sz="1600" dirty="0">
                <a:solidFill>
                  <a:schemeClr val="bg1">
                    <a:lumMod val="50000"/>
                  </a:schemeClr>
                </a:solidFill>
              </a:rPr>
              <a:t>, sin necesidad de trasladarse a otro sitio.</a:t>
            </a:r>
          </a:p>
          <a:p>
            <a:pPr algn="just"/>
            <a:r>
              <a:rPr lang="es-AR" sz="1600" dirty="0">
                <a:solidFill>
                  <a:schemeClr val="bg1">
                    <a:lumMod val="50000"/>
                  </a:schemeClr>
                </a:solidFill>
              </a:rPr>
              <a:t>Nuestra propuesta es </a:t>
            </a:r>
            <a:r>
              <a:rPr lang="es-AR" sz="1600" b="1" dirty="0">
                <a:solidFill>
                  <a:schemeClr val="bg1">
                    <a:lumMod val="50000"/>
                  </a:schemeClr>
                </a:solidFill>
              </a:rPr>
              <a:t>sincrónica</a:t>
            </a:r>
            <a:r>
              <a:rPr lang="es-AR" sz="1600" dirty="0">
                <a:solidFill>
                  <a:schemeClr val="bg1">
                    <a:lumMod val="50000"/>
                  </a:schemeClr>
                </a:solidFill>
              </a:rPr>
              <a:t>. Es decir, tanto el docente como los participantes, se encuentran en el mismo momento en un aula online (un link al que acceden los inscriptos). Contando con micrófono y webcam se facilita la interacción como si estuviéramos todos cara a cara. Si bien las clases se graban, están demostradas las ventajas sociales del aprendizaje en común, por lo que valoramos la participación activa de todos.</a:t>
            </a:r>
          </a:p>
          <a:p>
            <a:pPr marL="0" indent="0">
              <a:buNone/>
            </a:pPr>
            <a:endParaRPr lang="es-AR" sz="1600" dirty="0">
              <a:solidFill>
                <a:schemeClr val="bg1">
                  <a:lumMod val="50000"/>
                </a:schemeClr>
              </a:solidFill>
            </a:endParaRPr>
          </a:p>
        </p:txBody>
      </p:sp>
    </p:spTree>
    <p:extLst>
      <p:ext uri="{BB962C8B-B14F-4D97-AF65-F5344CB8AC3E}">
        <p14:creationId xmlns:p14="http://schemas.microsoft.com/office/powerpoint/2010/main" val="3325953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áfico 2" descr="Informática en la nube">
            <a:extLst>
              <a:ext uri="{FF2B5EF4-FFF2-40B4-BE49-F238E27FC236}">
                <a16:creationId xmlns:a16="http://schemas.microsoft.com/office/drawing/2014/main" id="{453A1A18-9266-4ED2-9ED4-3882D4E1BCC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798287" y="-1045029"/>
            <a:ext cx="6633029" cy="6633029"/>
          </a:xfrm>
          <a:prstGeom prst="rect">
            <a:avLst/>
          </a:prstGeom>
        </p:spPr>
      </p:pic>
      <p:sp>
        <p:nvSpPr>
          <p:cNvPr id="5" name="Marcador de contenido 2">
            <a:extLst>
              <a:ext uri="{FF2B5EF4-FFF2-40B4-BE49-F238E27FC236}">
                <a16:creationId xmlns:a16="http://schemas.microsoft.com/office/drawing/2014/main" id="{FF41F212-B5CF-4555-8239-94EC0A0FFFBC}"/>
              </a:ext>
            </a:extLst>
          </p:cNvPr>
          <p:cNvSpPr txBox="1">
            <a:spLocks/>
          </p:cNvSpPr>
          <p:nvPr/>
        </p:nvSpPr>
        <p:spPr>
          <a:xfrm>
            <a:off x="6096000" y="0"/>
            <a:ext cx="5066953"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br>
              <a:rPr lang="es-ES" sz="4000" b="1" dirty="0">
                <a:solidFill>
                  <a:srgbClr val="0397D6"/>
                </a:solidFill>
              </a:rPr>
            </a:br>
            <a:br>
              <a:rPr lang="es-ES" sz="4000" b="1" dirty="0">
                <a:solidFill>
                  <a:srgbClr val="0397D6"/>
                </a:solidFill>
              </a:rPr>
            </a:br>
            <a:r>
              <a:rPr lang="es-ES" sz="4000" b="1" dirty="0">
                <a:solidFill>
                  <a:srgbClr val="0397D6"/>
                </a:solidFill>
              </a:rPr>
              <a:t>CAMPUS VIRTUAL</a:t>
            </a:r>
          </a:p>
          <a:p>
            <a:pPr>
              <a:lnSpc>
                <a:spcPct val="100000"/>
              </a:lnSpc>
            </a:pPr>
            <a:r>
              <a:rPr lang="es-AR" sz="1600" dirty="0">
                <a:solidFill>
                  <a:schemeClr val="bg1">
                    <a:lumMod val="50000"/>
                  </a:schemeClr>
                </a:solidFill>
              </a:rPr>
              <a:t>Al mismo tiempo, contamos con un Campus Virtual (www.egc-virtual.org.ar) donde se encuentran los materiales de apoyo, lecturas y bibliografía, ejercicios, foros y todo lo necesario para propiciar la mejor experiencia educativa posible. Se accede con usuario y contraseña provistos tras realizar la inscripción.</a:t>
            </a:r>
          </a:p>
          <a:p>
            <a:pPr>
              <a:lnSpc>
                <a:spcPct val="100000"/>
              </a:lnSpc>
            </a:pPr>
            <a:r>
              <a:rPr lang="es-AR" sz="1600" dirty="0">
                <a:solidFill>
                  <a:schemeClr val="bg1">
                    <a:lumMod val="50000"/>
                  </a:schemeClr>
                </a:solidFill>
              </a:rPr>
              <a:t>Al finalizar cada clase realizamos una encuesta de satisfacción de los participantes cuyos resultados, que orientan al equipo docente a mejorar encuentro tras encuentro, estarán publicados semana a semana en nuestro Campus Virtual.</a:t>
            </a:r>
          </a:p>
          <a:p>
            <a:pPr marL="0" indent="0">
              <a:buNone/>
            </a:pPr>
            <a:endParaRPr lang="es-AR" sz="1600" dirty="0">
              <a:solidFill>
                <a:schemeClr val="bg1">
                  <a:lumMod val="50000"/>
                </a:schemeClr>
              </a:solidFill>
            </a:endParaRPr>
          </a:p>
          <a:p>
            <a:pPr marL="0" indent="0">
              <a:buNone/>
            </a:pPr>
            <a:endParaRPr lang="es-AR" sz="1600" dirty="0">
              <a:solidFill>
                <a:schemeClr val="bg1">
                  <a:lumMod val="50000"/>
                </a:schemeClr>
              </a:solidFill>
            </a:endParaRPr>
          </a:p>
          <a:p>
            <a:pPr marL="0" indent="0">
              <a:buNone/>
            </a:pPr>
            <a:endParaRPr lang="es-AR" sz="1600" dirty="0">
              <a:solidFill>
                <a:schemeClr val="bg1">
                  <a:lumMod val="50000"/>
                </a:schemeClr>
              </a:solidFill>
            </a:endParaRPr>
          </a:p>
        </p:txBody>
      </p:sp>
    </p:spTree>
    <p:extLst>
      <p:ext uri="{BB962C8B-B14F-4D97-AF65-F5344CB8AC3E}">
        <p14:creationId xmlns:p14="http://schemas.microsoft.com/office/powerpoint/2010/main" val="2142097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áfico 8" descr="Bombilla">
            <a:extLst>
              <a:ext uri="{FF2B5EF4-FFF2-40B4-BE49-F238E27FC236}">
                <a16:creationId xmlns:a16="http://schemas.microsoft.com/office/drawing/2014/main" id="{2547A9AA-DD16-4960-AC97-31817FC0F7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065493" y="-1791283"/>
            <a:ext cx="7532913" cy="7532913"/>
          </a:xfrm>
          <a:prstGeom prst="rect">
            <a:avLst/>
          </a:prstGeom>
        </p:spPr>
      </p:pic>
      <p:sp>
        <p:nvSpPr>
          <p:cNvPr id="5" name="Marcador de contenido 2">
            <a:extLst>
              <a:ext uri="{FF2B5EF4-FFF2-40B4-BE49-F238E27FC236}">
                <a16:creationId xmlns:a16="http://schemas.microsoft.com/office/drawing/2014/main" id="{4EFA50D3-7C9E-4A24-97B2-D07652122255}"/>
              </a:ext>
            </a:extLst>
          </p:cNvPr>
          <p:cNvSpPr txBox="1">
            <a:spLocks/>
          </p:cNvSpPr>
          <p:nvPr/>
        </p:nvSpPr>
        <p:spPr>
          <a:xfrm>
            <a:off x="1029049" y="1434517"/>
            <a:ext cx="10133901" cy="4236441"/>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Font typeface="Franklin Gothic Book" panose="020B0503020102020204" pitchFamily="34" charset="0"/>
              <a:buNone/>
            </a:pPr>
            <a:endParaRPr lang="es-AR" dirty="0"/>
          </a:p>
        </p:txBody>
      </p:sp>
      <p:sp>
        <p:nvSpPr>
          <p:cNvPr id="7" name="Marcador de contenido 2">
            <a:extLst>
              <a:ext uri="{FF2B5EF4-FFF2-40B4-BE49-F238E27FC236}">
                <a16:creationId xmlns:a16="http://schemas.microsoft.com/office/drawing/2014/main" id="{34F3676E-F8D6-409F-9428-EE9E858F365A}"/>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endParaRPr lang="es-ES" sz="4000" b="1" dirty="0">
              <a:solidFill>
                <a:srgbClr val="0397D6"/>
              </a:solidFill>
            </a:endParaRPr>
          </a:p>
          <a:p>
            <a:pPr marL="0" indent="0">
              <a:buNone/>
            </a:pPr>
            <a:r>
              <a:rPr lang="es-ES" sz="4000" b="1" dirty="0">
                <a:solidFill>
                  <a:srgbClr val="0397D6"/>
                </a:solidFill>
              </a:rPr>
              <a:t>NUESTRA IDEA DE FORMACIÓN</a:t>
            </a:r>
            <a:br>
              <a:rPr lang="es-ES" sz="4000" b="1" dirty="0">
                <a:solidFill>
                  <a:srgbClr val="0397D6"/>
                </a:solidFill>
              </a:rPr>
            </a:br>
            <a:endParaRPr lang="es-AR" sz="1600" dirty="0">
              <a:solidFill>
                <a:schemeClr val="bg1">
                  <a:lumMod val="50000"/>
                </a:schemeClr>
              </a:solidFill>
            </a:endParaRPr>
          </a:p>
          <a:p>
            <a:pPr>
              <a:lnSpc>
                <a:spcPct val="100000"/>
              </a:lnSpc>
            </a:pPr>
            <a:r>
              <a:rPr lang="es-AR" sz="1600" dirty="0">
                <a:solidFill>
                  <a:schemeClr val="bg1">
                    <a:lumMod val="50000"/>
                  </a:schemeClr>
                </a:solidFill>
              </a:rPr>
              <a:t>Las instancias de capacitación de profesionales (adultos) no pueden plantearse como clases universitarias.</a:t>
            </a:r>
          </a:p>
          <a:p>
            <a:pPr>
              <a:lnSpc>
                <a:spcPct val="100000"/>
              </a:lnSpc>
            </a:pPr>
            <a:r>
              <a:rPr lang="es-AR" sz="1600" dirty="0">
                <a:solidFill>
                  <a:schemeClr val="bg1">
                    <a:lumMod val="50000"/>
                  </a:schemeClr>
                </a:solidFill>
              </a:rPr>
              <a:t>Sabemos que el profesional que participa de nuestros cursos, en general, se encuentra trabajando, tiene responsabilidades laborales, personales y familiares… y por tanto, su tiempo es escaso.</a:t>
            </a:r>
          </a:p>
          <a:p>
            <a:pPr>
              <a:lnSpc>
                <a:spcPct val="100000"/>
              </a:lnSpc>
            </a:pPr>
            <a:r>
              <a:rPr lang="es-AR" sz="1600" dirty="0">
                <a:solidFill>
                  <a:schemeClr val="bg1">
                    <a:lumMod val="50000"/>
                  </a:schemeClr>
                </a:solidFill>
              </a:rPr>
              <a:t>Nuestro compromiso es </a:t>
            </a:r>
            <a:r>
              <a:rPr lang="es-AR" sz="1600" b="1" dirty="0">
                <a:solidFill>
                  <a:schemeClr val="bg1">
                    <a:lumMod val="50000"/>
                  </a:schemeClr>
                </a:solidFill>
              </a:rPr>
              <a:t>respetar a los participantes</a:t>
            </a:r>
            <a:r>
              <a:rPr lang="es-AR" sz="1600" dirty="0">
                <a:solidFill>
                  <a:schemeClr val="bg1">
                    <a:lumMod val="50000"/>
                  </a:schemeClr>
                </a:solidFill>
              </a:rPr>
              <a:t> generando la mejor experiencia académica posible.</a:t>
            </a:r>
          </a:p>
          <a:p>
            <a:pPr>
              <a:lnSpc>
                <a:spcPct val="100000"/>
              </a:lnSpc>
            </a:pPr>
            <a:r>
              <a:rPr lang="es-AR" sz="1600" dirty="0">
                <a:solidFill>
                  <a:schemeClr val="bg1">
                    <a:lumMod val="50000"/>
                  </a:schemeClr>
                </a:solidFill>
              </a:rPr>
              <a:t>Por ello, diseñamos instancias de formación que resulten atractivas, eficientes y adecuadas para quienes desempeñan su profesión en distintos puntos de la cadena de valor de la construcción. </a:t>
            </a:r>
          </a:p>
          <a:p>
            <a:pPr marL="0" indent="0">
              <a:buFont typeface="Franklin Gothic Book" panose="020B0503020102020204" pitchFamily="34" charset="0"/>
              <a:buNone/>
            </a:pPr>
            <a:endParaRPr lang="es-AR" dirty="0"/>
          </a:p>
        </p:txBody>
      </p:sp>
    </p:spTree>
    <p:extLst>
      <p:ext uri="{BB962C8B-B14F-4D97-AF65-F5344CB8AC3E}">
        <p14:creationId xmlns:p14="http://schemas.microsoft.com/office/powerpoint/2010/main" val="290209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39E06FE4-8C51-44CC-902A-82FD58823DDB}"/>
              </a:ext>
            </a:extLst>
          </p:cNvPr>
          <p:cNvSpPr txBox="1"/>
          <p:nvPr/>
        </p:nvSpPr>
        <p:spPr>
          <a:xfrm>
            <a:off x="1166070" y="2953513"/>
            <a:ext cx="2758321" cy="830997"/>
          </a:xfrm>
          <a:prstGeom prst="rect">
            <a:avLst/>
          </a:prstGeom>
          <a:noFill/>
        </p:spPr>
        <p:txBody>
          <a:bodyPr wrap="square" rtlCol="0">
            <a:spAutoFit/>
          </a:bodyPr>
          <a:lstStyle/>
          <a:p>
            <a:pPr algn="r"/>
            <a:r>
              <a:rPr lang="es-AR" sz="1200" dirty="0">
                <a:solidFill>
                  <a:schemeClr val="bg1">
                    <a:lumMod val="75000"/>
                  </a:schemeClr>
                </a:solidFill>
                <a:latin typeface="Helvetica LT Std Cond" panose="020B0506020202030204" pitchFamily="34" charset="0"/>
              </a:rPr>
              <a:t>Nuestro equipo docente cuenta con experiencia </a:t>
            </a:r>
            <a:r>
              <a:rPr lang="es-AR" sz="1200" b="1" dirty="0">
                <a:solidFill>
                  <a:schemeClr val="bg1">
                    <a:lumMod val="75000"/>
                  </a:schemeClr>
                </a:solidFill>
                <a:latin typeface="Helvetica LT Std Cond" panose="020B0506020202030204" pitchFamily="34" charset="0"/>
              </a:rPr>
              <a:t>didáctica y pedagógica</a:t>
            </a:r>
            <a:r>
              <a:rPr lang="es-AR" sz="1200" dirty="0">
                <a:solidFill>
                  <a:schemeClr val="bg1">
                    <a:lumMod val="75000"/>
                  </a:schemeClr>
                </a:solidFill>
                <a:latin typeface="Helvetica LT Std Cond" panose="020B0506020202030204" pitchFamily="34" charset="0"/>
              </a:rPr>
              <a:t>. Pero fundamentalmente, han desarrollado una </a:t>
            </a:r>
            <a:r>
              <a:rPr lang="es-AR" sz="1200" b="1" dirty="0">
                <a:solidFill>
                  <a:schemeClr val="bg1">
                    <a:lumMod val="75000"/>
                  </a:schemeClr>
                </a:solidFill>
                <a:latin typeface="Helvetica LT Std Cond" panose="020B0506020202030204" pitchFamily="34" charset="0"/>
              </a:rPr>
              <a:t>carrera profesional </a:t>
            </a:r>
            <a:r>
              <a:rPr lang="es-AR" sz="1200" dirty="0">
                <a:solidFill>
                  <a:schemeClr val="bg1">
                    <a:lumMod val="75000"/>
                  </a:schemeClr>
                </a:solidFill>
                <a:latin typeface="Helvetica LT Std Cond" panose="020B0506020202030204" pitchFamily="34" charset="0"/>
              </a:rPr>
              <a:t>en la industria.</a:t>
            </a:r>
          </a:p>
        </p:txBody>
      </p:sp>
      <p:sp>
        <p:nvSpPr>
          <p:cNvPr id="6" name="CuadroTexto 5">
            <a:extLst>
              <a:ext uri="{FF2B5EF4-FFF2-40B4-BE49-F238E27FC236}">
                <a16:creationId xmlns:a16="http://schemas.microsoft.com/office/drawing/2014/main" id="{C10B2A56-1E1C-4C1F-A667-1C9209EC6119}"/>
              </a:ext>
            </a:extLst>
          </p:cNvPr>
          <p:cNvSpPr txBox="1"/>
          <p:nvPr/>
        </p:nvSpPr>
        <p:spPr>
          <a:xfrm>
            <a:off x="2374085" y="4396637"/>
            <a:ext cx="2951276" cy="830997"/>
          </a:xfrm>
          <a:prstGeom prst="rect">
            <a:avLst/>
          </a:prstGeom>
          <a:noFill/>
        </p:spPr>
        <p:txBody>
          <a:bodyPr wrap="square" rtlCol="0">
            <a:spAutoFit/>
          </a:bodyPr>
          <a:lstStyle/>
          <a:p>
            <a:pPr algn="r"/>
            <a:r>
              <a:rPr lang="es-AR" sz="1200" dirty="0">
                <a:solidFill>
                  <a:schemeClr val="bg1">
                    <a:lumMod val="75000"/>
                  </a:schemeClr>
                </a:solidFill>
                <a:latin typeface="Helvetica LT Std Cond" panose="020B0506020202030204" pitchFamily="34" charset="0"/>
              </a:rPr>
              <a:t>Contamos con las ganas y la disposición de los participantes de </a:t>
            </a:r>
            <a:r>
              <a:rPr lang="es-AR" sz="1200" b="1" dirty="0">
                <a:solidFill>
                  <a:schemeClr val="bg1">
                    <a:lumMod val="75000"/>
                  </a:schemeClr>
                </a:solidFill>
                <a:latin typeface="Helvetica LT Std Cond" panose="020B0506020202030204" pitchFamily="34" charset="0"/>
              </a:rPr>
              <a:t>recrear sus prácticas profesionales </a:t>
            </a:r>
            <a:r>
              <a:rPr lang="es-AR" sz="1200" dirty="0">
                <a:solidFill>
                  <a:schemeClr val="bg1">
                    <a:lumMod val="75000"/>
                  </a:schemeClr>
                </a:solidFill>
                <a:latin typeface="Helvetica LT Std Cond" panose="020B0506020202030204" pitchFamily="34" charset="0"/>
              </a:rPr>
              <a:t>a partir de la experiencia del curso.</a:t>
            </a:r>
          </a:p>
        </p:txBody>
      </p:sp>
      <p:sp>
        <p:nvSpPr>
          <p:cNvPr id="7" name="CuadroTexto 6">
            <a:extLst>
              <a:ext uri="{FF2B5EF4-FFF2-40B4-BE49-F238E27FC236}">
                <a16:creationId xmlns:a16="http://schemas.microsoft.com/office/drawing/2014/main" id="{2A9E48DE-AC00-4319-BD27-5C24D484D6E6}"/>
              </a:ext>
            </a:extLst>
          </p:cNvPr>
          <p:cNvSpPr txBox="1"/>
          <p:nvPr/>
        </p:nvSpPr>
        <p:spPr>
          <a:xfrm>
            <a:off x="8264011" y="2970291"/>
            <a:ext cx="2984770" cy="830997"/>
          </a:xfrm>
          <a:prstGeom prst="rect">
            <a:avLst/>
          </a:prstGeom>
          <a:noFill/>
        </p:spPr>
        <p:txBody>
          <a:bodyPr wrap="square" rtlCol="0">
            <a:spAutoFit/>
          </a:bodyPr>
          <a:lstStyle/>
          <a:p>
            <a:r>
              <a:rPr lang="es-AR" sz="1200" dirty="0">
                <a:solidFill>
                  <a:schemeClr val="bg1">
                    <a:lumMod val="75000"/>
                  </a:schemeClr>
                </a:solidFill>
                <a:latin typeface="Helvetica LT Std Cond" panose="020B0506020202030204" pitchFamily="34" charset="0"/>
              </a:rPr>
              <a:t>En el mar de información que existe, seleccionamos los mejores materiales para </a:t>
            </a:r>
            <a:r>
              <a:rPr lang="es-AR" sz="1200" b="1" dirty="0">
                <a:solidFill>
                  <a:schemeClr val="bg1">
                    <a:lumMod val="75000"/>
                  </a:schemeClr>
                </a:solidFill>
                <a:latin typeface="Helvetica LT Std Cond" panose="020B0506020202030204" pitchFamily="34" charset="0"/>
              </a:rPr>
              <a:t>complementar el aprendizaje que esperamos</a:t>
            </a:r>
            <a:r>
              <a:rPr lang="es-AR" sz="1200" dirty="0">
                <a:solidFill>
                  <a:schemeClr val="bg1">
                    <a:lumMod val="75000"/>
                  </a:schemeClr>
                </a:solidFill>
                <a:latin typeface="Helvetica LT Std Cond" panose="020B0506020202030204" pitchFamily="34" charset="0"/>
              </a:rPr>
              <a:t>.</a:t>
            </a:r>
          </a:p>
        </p:txBody>
      </p:sp>
      <p:sp>
        <p:nvSpPr>
          <p:cNvPr id="8" name="CuadroTexto 7">
            <a:extLst>
              <a:ext uri="{FF2B5EF4-FFF2-40B4-BE49-F238E27FC236}">
                <a16:creationId xmlns:a16="http://schemas.microsoft.com/office/drawing/2014/main" id="{BB7B09ED-A96E-44D0-AAA6-DBD1A2898553}"/>
              </a:ext>
            </a:extLst>
          </p:cNvPr>
          <p:cNvSpPr txBox="1"/>
          <p:nvPr/>
        </p:nvSpPr>
        <p:spPr>
          <a:xfrm>
            <a:off x="6880809" y="1540337"/>
            <a:ext cx="2875587" cy="830997"/>
          </a:xfrm>
          <a:prstGeom prst="rect">
            <a:avLst/>
          </a:prstGeom>
          <a:noFill/>
        </p:spPr>
        <p:txBody>
          <a:bodyPr wrap="square" rtlCol="0">
            <a:spAutoFit/>
          </a:bodyPr>
          <a:lstStyle/>
          <a:p>
            <a:r>
              <a:rPr lang="es-AR" sz="1200" dirty="0">
                <a:solidFill>
                  <a:schemeClr val="bg1">
                    <a:lumMod val="75000"/>
                  </a:schemeClr>
                </a:solidFill>
                <a:latin typeface="Helvetica LT Std Cond" panose="020B0506020202030204" pitchFamily="34" charset="0"/>
              </a:rPr>
              <a:t>Cada curso busca resolver determinadas problemáticas ya que nos enfocamos en los </a:t>
            </a:r>
            <a:r>
              <a:rPr lang="es-AR" sz="1200" b="1" dirty="0">
                <a:solidFill>
                  <a:schemeClr val="bg1">
                    <a:lumMod val="75000"/>
                  </a:schemeClr>
                </a:solidFill>
                <a:latin typeface="Helvetica LT Std Cond" panose="020B0506020202030204" pitchFamily="34" charset="0"/>
              </a:rPr>
              <a:t>saberes procedimentales </a:t>
            </a:r>
            <a:r>
              <a:rPr lang="es-AR" sz="1200" dirty="0">
                <a:solidFill>
                  <a:schemeClr val="bg1">
                    <a:lumMod val="75000"/>
                  </a:schemeClr>
                </a:solidFill>
                <a:latin typeface="Helvetica LT Std Cond" panose="020B0506020202030204" pitchFamily="34" charset="0"/>
              </a:rPr>
              <a:t>por sobre los teóricos.</a:t>
            </a:r>
          </a:p>
        </p:txBody>
      </p:sp>
      <p:sp>
        <p:nvSpPr>
          <p:cNvPr id="11" name="Título 1">
            <a:extLst>
              <a:ext uri="{FF2B5EF4-FFF2-40B4-BE49-F238E27FC236}">
                <a16:creationId xmlns:a16="http://schemas.microsoft.com/office/drawing/2014/main" id="{99AD3AE5-4333-460C-97BB-FB1114CF71A5}"/>
              </a:ext>
            </a:extLst>
          </p:cNvPr>
          <p:cNvSpPr txBox="1">
            <a:spLocks/>
          </p:cNvSpPr>
          <p:nvPr/>
        </p:nvSpPr>
        <p:spPr>
          <a:xfrm>
            <a:off x="1029048" y="576743"/>
            <a:ext cx="11162951" cy="1485900"/>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Helvetica LT Std Cond" panose="020B0506020202030204" pitchFamily="34" charset="0"/>
                <a:ea typeface="+mj-ea"/>
                <a:cs typeface="+mj-cs"/>
              </a:defRPr>
            </a:lvl1pPr>
          </a:lstStyle>
          <a:p>
            <a:r>
              <a:rPr lang="es-ES" sz="4000" b="1" dirty="0">
                <a:solidFill>
                  <a:srgbClr val="0397D6"/>
                </a:solidFill>
                <a:ea typeface="+mn-ea"/>
                <a:cs typeface="+mn-cs"/>
              </a:rPr>
              <a:t>NUESTRA IDEA</a:t>
            </a:r>
          </a:p>
          <a:p>
            <a:r>
              <a:rPr lang="es-ES" sz="4000" b="1" dirty="0">
                <a:solidFill>
                  <a:srgbClr val="0397D6"/>
                </a:solidFill>
                <a:ea typeface="+mn-ea"/>
                <a:cs typeface="+mn-cs"/>
              </a:rPr>
              <a:t>DE FORMACIÓN</a:t>
            </a:r>
            <a:endParaRPr lang="es-AR" sz="4000" b="1" dirty="0">
              <a:solidFill>
                <a:srgbClr val="0397D6"/>
              </a:solidFill>
              <a:ea typeface="+mn-ea"/>
              <a:cs typeface="+mn-cs"/>
            </a:endParaRPr>
          </a:p>
        </p:txBody>
      </p:sp>
      <p:graphicFrame>
        <p:nvGraphicFramePr>
          <p:cNvPr id="9" name="Marcador de contenido 3">
            <a:extLst>
              <a:ext uri="{FF2B5EF4-FFF2-40B4-BE49-F238E27FC236}">
                <a16:creationId xmlns:a16="http://schemas.microsoft.com/office/drawing/2014/main" id="{56089DF9-E7A8-44FF-9DAB-DAAB08A781EA}"/>
              </a:ext>
            </a:extLst>
          </p:cNvPr>
          <p:cNvGraphicFramePr>
            <a:graphicFrameLocks/>
          </p:cNvGraphicFramePr>
          <p:nvPr/>
        </p:nvGraphicFramePr>
        <p:xfrm>
          <a:off x="3308159" y="1378416"/>
          <a:ext cx="5575681" cy="3997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931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áfico 3" descr="Diploma">
            <a:extLst>
              <a:ext uri="{FF2B5EF4-FFF2-40B4-BE49-F238E27FC236}">
                <a16:creationId xmlns:a16="http://schemas.microsoft.com/office/drawing/2014/main" id="{9300DA64-C750-4293-B3A6-5D56E40E8D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034326" y="-1277258"/>
            <a:ext cx="8401573" cy="8401573"/>
          </a:xfrm>
          <a:prstGeom prst="rect">
            <a:avLst/>
          </a:prstGeom>
        </p:spPr>
      </p:pic>
      <p:sp>
        <p:nvSpPr>
          <p:cNvPr id="6" name="Marcador de contenido 2">
            <a:extLst>
              <a:ext uri="{FF2B5EF4-FFF2-40B4-BE49-F238E27FC236}">
                <a16:creationId xmlns:a16="http://schemas.microsoft.com/office/drawing/2014/main" id="{6A0CD344-F5A4-43B4-8223-D2DF5D94F55E}"/>
              </a:ext>
            </a:extLst>
          </p:cNvPr>
          <p:cNvSpPr txBox="1">
            <a:spLocks/>
          </p:cNvSpPr>
          <p:nvPr/>
        </p:nvSpPr>
        <p:spPr>
          <a:xfrm>
            <a:off x="1029049" y="-49033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sz="4000" b="1" dirty="0">
              <a:solidFill>
                <a:srgbClr val="0397D6"/>
              </a:solidFill>
            </a:endParaRPr>
          </a:p>
          <a:p>
            <a:pPr marL="0" indent="0">
              <a:buNone/>
            </a:pPr>
            <a:endParaRPr lang="es-ES" sz="4000" b="1" dirty="0">
              <a:solidFill>
                <a:srgbClr val="0397D6"/>
              </a:solidFill>
            </a:endParaRPr>
          </a:p>
          <a:p>
            <a:pPr marL="0" indent="0">
              <a:buNone/>
            </a:pPr>
            <a:r>
              <a:rPr lang="es-ES" sz="4000" b="1" dirty="0">
                <a:solidFill>
                  <a:srgbClr val="0397D6"/>
                </a:solidFill>
              </a:rPr>
              <a:t>CONDICIONES DE APROBACIÓN</a:t>
            </a:r>
            <a:br>
              <a:rPr lang="es-ES" sz="4000" b="1" dirty="0">
                <a:solidFill>
                  <a:srgbClr val="0397D6"/>
                </a:solidFill>
              </a:rPr>
            </a:br>
            <a:endParaRPr lang="es-AR" sz="1600" dirty="0">
              <a:solidFill>
                <a:schemeClr val="bg1">
                  <a:lumMod val="50000"/>
                </a:schemeClr>
              </a:solidFill>
            </a:endParaRPr>
          </a:p>
          <a:p>
            <a:pPr>
              <a:lnSpc>
                <a:spcPct val="100000"/>
              </a:lnSpc>
            </a:pPr>
            <a:r>
              <a:rPr lang="es-AR" sz="1800" dirty="0">
                <a:solidFill>
                  <a:schemeClr val="bg1">
                    <a:lumMod val="50000"/>
                  </a:schemeClr>
                </a:solidFill>
              </a:rPr>
              <a:t>Se deberá participar activamente de cada una de las clases sincrónicas (por zoom), a través del uso del </a:t>
            </a:r>
            <a:r>
              <a:rPr lang="es-AR" sz="1800" b="1" dirty="0">
                <a:solidFill>
                  <a:schemeClr val="bg1">
                    <a:lumMod val="50000"/>
                  </a:schemeClr>
                </a:solidFill>
              </a:rPr>
              <a:t>micrófono y la webcam</a:t>
            </a:r>
            <a:r>
              <a:rPr lang="es-AR" sz="1800" dirty="0">
                <a:solidFill>
                  <a:schemeClr val="bg1">
                    <a:lumMod val="50000"/>
                  </a:schemeClr>
                </a:solidFill>
              </a:rPr>
              <a:t>. Se realizará un control de la asistencia, que es la condición mínima de participación. </a:t>
            </a:r>
          </a:p>
          <a:p>
            <a:pPr>
              <a:lnSpc>
                <a:spcPct val="100000"/>
              </a:lnSpc>
            </a:pPr>
            <a:r>
              <a:rPr lang="es-AR" sz="1800" dirty="0">
                <a:solidFill>
                  <a:schemeClr val="bg1">
                    <a:lumMod val="50000"/>
                  </a:schemeClr>
                </a:solidFill>
              </a:rPr>
              <a:t>En el campus virtual se espera la participación activa en foros y distintas actividades. </a:t>
            </a:r>
          </a:p>
          <a:p>
            <a:pPr>
              <a:lnSpc>
                <a:spcPct val="150000"/>
              </a:lnSpc>
            </a:pPr>
            <a:r>
              <a:rPr lang="es-AR" sz="1800" dirty="0">
                <a:solidFill>
                  <a:schemeClr val="bg1">
                    <a:lumMod val="50000"/>
                  </a:schemeClr>
                </a:solidFill>
              </a:rPr>
              <a:t>Para obtener el </a:t>
            </a:r>
            <a:r>
              <a:rPr lang="es-AR" sz="1800" b="1" dirty="0">
                <a:solidFill>
                  <a:schemeClr val="bg1">
                    <a:lumMod val="50000"/>
                  </a:schemeClr>
                </a:solidFill>
              </a:rPr>
              <a:t>Certificado de Aprobación de la Capacitación</a:t>
            </a:r>
            <a:r>
              <a:rPr lang="es-AR" sz="1800" dirty="0">
                <a:solidFill>
                  <a:schemeClr val="bg1">
                    <a:lumMod val="50000"/>
                  </a:schemeClr>
                </a:solidFill>
              </a:rPr>
              <a:t>, el participante deberá cumplimentar:</a:t>
            </a:r>
            <a:br>
              <a:rPr lang="es-AR" sz="1800" i="1" dirty="0">
                <a:solidFill>
                  <a:schemeClr val="bg1">
                    <a:lumMod val="50000"/>
                  </a:schemeClr>
                </a:solidFill>
              </a:rPr>
            </a:br>
            <a:r>
              <a:rPr lang="es-AR" sz="1800" i="1" dirty="0">
                <a:solidFill>
                  <a:schemeClr val="bg1">
                    <a:lumMod val="50000"/>
                  </a:schemeClr>
                </a:solidFill>
              </a:rPr>
              <a:t>	</a:t>
            </a:r>
            <a:r>
              <a:rPr lang="es-AR" sz="1800" i="0" dirty="0">
                <a:solidFill>
                  <a:srgbClr val="0397D6"/>
                </a:solidFill>
              </a:rPr>
              <a:t>Participación en los foros y en las actividades propuestas en el Campus Virtual</a:t>
            </a:r>
            <a:br>
              <a:rPr lang="es-AR" sz="1800" i="0" dirty="0">
                <a:solidFill>
                  <a:srgbClr val="0397D6"/>
                </a:solidFill>
              </a:rPr>
            </a:br>
            <a:r>
              <a:rPr lang="es-AR" sz="1800" i="0" dirty="0">
                <a:solidFill>
                  <a:srgbClr val="0397D6"/>
                </a:solidFill>
              </a:rPr>
              <a:t>	Calificación mínima de 7 puntos en la evaluación o ejercitación final del curso </a:t>
            </a:r>
          </a:p>
          <a:p>
            <a:pPr marL="530352" lvl="1" indent="0">
              <a:lnSpc>
                <a:spcPct val="100000"/>
              </a:lnSpc>
              <a:buNone/>
            </a:pPr>
            <a:r>
              <a:rPr lang="es-AR" sz="1800" i="0" dirty="0">
                <a:solidFill>
                  <a:srgbClr val="0397D6"/>
                </a:solidFill>
              </a:rPr>
              <a:t>	Asistencia mínima del 80% verificada por la conexión en tiempo y forma. </a:t>
            </a:r>
          </a:p>
          <a:p>
            <a:pPr marL="0" indent="0">
              <a:buFont typeface="Franklin Gothic Book" panose="020B0503020102020204" pitchFamily="34" charset="0"/>
              <a:buNone/>
            </a:pPr>
            <a:endParaRPr lang="es-AR" dirty="0"/>
          </a:p>
        </p:txBody>
      </p:sp>
    </p:spTree>
    <p:extLst>
      <p:ext uri="{BB962C8B-B14F-4D97-AF65-F5344CB8AC3E}">
        <p14:creationId xmlns:p14="http://schemas.microsoft.com/office/powerpoint/2010/main" val="851831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áfico 10" descr="Monedas">
            <a:extLst>
              <a:ext uri="{FF2B5EF4-FFF2-40B4-BE49-F238E27FC236}">
                <a16:creationId xmlns:a16="http://schemas.microsoft.com/office/drawing/2014/main" id="{80162C7A-9ED4-49BB-B9DC-432A0F59C43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69023" y="-1523236"/>
            <a:ext cx="7651892" cy="7651892"/>
          </a:xfrm>
          <a:prstGeom prst="rect">
            <a:avLst/>
          </a:prstGeom>
        </p:spPr>
      </p:pic>
      <p:sp>
        <p:nvSpPr>
          <p:cNvPr id="7" name="Marcador de contenido 2">
            <a:extLst>
              <a:ext uri="{FF2B5EF4-FFF2-40B4-BE49-F238E27FC236}">
                <a16:creationId xmlns:a16="http://schemas.microsoft.com/office/drawing/2014/main" id="{D0DCF423-399D-4523-A41E-E644F9DC61EF}"/>
              </a:ext>
            </a:extLst>
          </p:cNvPr>
          <p:cNvSpPr txBox="1">
            <a:spLocks/>
          </p:cNvSpPr>
          <p:nvPr/>
        </p:nvSpPr>
        <p:spPr>
          <a:xfrm>
            <a:off x="1029049" y="0"/>
            <a:ext cx="10133901"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br>
              <a:rPr lang="es-ES" b="1" dirty="0">
                <a:solidFill>
                  <a:srgbClr val="0397D6"/>
                </a:solidFill>
              </a:rPr>
            </a:br>
            <a:br>
              <a:rPr lang="es-ES" b="1" dirty="0">
                <a:solidFill>
                  <a:srgbClr val="0397D6"/>
                </a:solidFill>
              </a:rPr>
            </a:br>
            <a:br>
              <a:rPr lang="es-ES" b="1" dirty="0">
                <a:solidFill>
                  <a:srgbClr val="0397D6"/>
                </a:solidFill>
              </a:rPr>
            </a:br>
            <a:r>
              <a:rPr lang="es-ES" sz="4000" b="1" dirty="0">
                <a:solidFill>
                  <a:srgbClr val="0397D6"/>
                </a:solidFill>
              </a:rPr>
              <a:t>FORMAS DE PAGO</a:t>
            </a:r>
          </a:p>
          <a:p>
            <a:pPr>
              <a:lnSpc>
                <a:spcPct val="110000"/>
              </a:lnSpc>
            </a:pPr>
            <a:r>
              <a:rPr lang="es-AR" sz="1800" b="1" dirty="0">
                <a:solidFill>
                  <a:srgbClr val="0397D6"/>
                </a:solidFill>
              </a:rPr>
              <a:t>Si se inscribe a través de una empresa (socia o no)</a:t>
            </a:r>
          </a:p>
          <a:p>
            <a:pPr marL="530352" lvl="1" indent="0">
              <a:lnSpc>
                <a:spcPct val="110000"/>
              </a:lnSpc>
              <a:buNone/>
            </a:pPr>
            <a:r>
              <a:rPr lang="es-AR" sz="1600" b="1" dirty="0">
                <a:solidFill>
                  <a:srgbClr val="0397D6"/>
                </a:solidFill>
              </a:rPr>
              <a:t>Si es socio de la Cámara, a través de su Cuenta Corriente en la Institución.</a:t>
            </a:r>
          </a:p>
          <a:p>
            <a:pPr marL="530352" lvl="1" indent="0">
              <a:lnSpc>
                <a:spcPct val="110000"/>
              </a:lnSpc>
              <a:buNone/>
            </a:pPr>
            <a:r>
              <a:rPr lang="es-AR" sz="1600" i="0" dirty="0">
                <a:solidFill>
                  <a:schemeClr val="bg1">
                    <a:lumMod val="50000"/>
                  </a:schemeClr>
                </a:solidFill>
              </a:rPr>
              <a:t>Podrá pagar personalmente contra factura, en efectivo, cheque o transferencia bancaria.</a:t>
            </a:r>
          </a:p>
          <a:p>
            <a:pPr marL="530352" lvl="1" indent="0">
              <a:lnSpc>
                <a:spcPct val="110000"/>
              </a:lnSpc>
              <a:buNone/>
            </a:pPr>
            <a:r>
              <a:rPr lang="es-AR" sz="1600" b="1" dirty="0">
                <a:solidFill>
                  <a:srgbClr val="0397D6"/>
                </a:solidFill>
              </a:rPr>
              <a:t>Si no es socio de la Cámara</a:t>
            </a:r>
          </a:p>
          <a:p>
            <a:pPr marL="530352" lvl="1" indent="0">
              <a:lnSpc>
                <a:spcPct val="110000"/>
              </a:lnSpc>
              <a:buNone/>
            </a:pPr>
            <a:r>
              <a:rPr lang="es-AR" sz="1600" i="0" dirty="0">
                <a:solidFill>
                  <a:schemeClr val="bg1">
                    <a:lumMod val="50000"/>
                  </a:schemeClr>
                </a:solidFill>
              </a:rPr>
              <a:t>Podrá pagar, contra factura, a través de cheque o transferencia bancaria. </a:t>
            </a:r>
          </a:p>
          <a:p>
            <a:pPr marL="530352" lvl="1" indent="0">
              <a:lnSpc>
                <a:spcPct val="110000"/>
              </a:lnSpc>
              <a:buNone/>
            </a:pPr>
            <a:endParaRPr lang="es-AR" sz="1600" i="0" dirty="0">
              <a:solidFill>
                <a:schemeClr val="bg1">
                  <a:lumMod val="50000"/>
                </a:schemeClr>
              </a:solidFill>
            </a:endParaRPr>
          </a:p>
          <a:p>
            <a:pPr marL="384048" lvl="1">
              <a:lnSpc>
                <a:spcPct val="110000"/>
              </a:lnSpc>
              <a:spcBef>
                <a:spcPts val="1000"/>
              </a:spcBef>
              <a:buFont typeface="Franklin Gothic Book" panose="020B0503020102020204" pitchFamily="34" charset="0"/>
              <a:buChar char="■"/>
            </a:pPr>
            <a:r>
              <a:rPr lang="es-AR" sz="1800" b="1" dirty="0">
                <a:solidFill>
                  <a:srgbClr val="0397D6"/>
                </a:solidFill>
              </a:rPr>
              <a:t>Si se inscribe de modo independiente o particular (no vinculado a una empresa)</a:t>
            </a:r>
          </a:p>
          <a:p>
            <a:pPr marL="530352" lvl="1" indent="0">
              <a:lnSpc>
                <a:spcPct val="110000"/>
              </a:lnSpc>
              <a:buNone/>
            </a:pPr>
            <a:r>
              <a:rPr lang="es-AR" sz="1600" i="0" dirty="0">
                <a:solidFill>
                  <a:schemeClr val="bg1">
                    <a:lumMod val="50000"/>
                  </a:schemeClr>
                </a:solidFill>
              </a:rPr>
              <a:t>El único modo de pago es a través de Mercado Pago, en el mismo momento de la inscripción en la web. La plataforma admite pagar por </a:t>
            </a:r>
            <a:r>
              <a:rPr lang="es-AR" sz="1600" i="0" dirty="0" err="1">
                <a:solidFill>
                  <a:schemeClr val="bg1">
                    <a:lumMod val="50000"/>
                  </a:schemeClr>
                </a:solidFill>
              </a:rPr>
              <a:t>PagoFácil</a:t>
            </a:r>
            <a:r>
              <a:rPr lang="es-AR" sz="1600" i="0" dirty="0">
                <a:solidFill>
                  <a:schemeClr val="bg1">
                    <a:lumMod val="50000"/>
                  </a:schemeClr>
                </a:solidFill>
              </a:rPr>
              <a:t>, tarjetas de crédito y débito, transferencia en Red Link. </a:t>
            </a:r>
          </a:p>
        </p:txBody>
      </p:sp>
    </p:spTree>
    <p:extLst>
      <p:ext uri="{BB962C8B-B14F-4D97-AF65-F5344CB8AC3E}">
        <p14:creationId xmlns:p14="http://schemas.microsoft.com/office/powerpoint/2010/main" val="4215821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áfico 8" descr="Sobre">
            <a:extLst>
              <a:ext uri="{FF2B5EF4-FFF2-40B4-BE49-F238E27FC236}">
                <a16:creationId xmlns:a16="http://schemas.microsoft.com/office/drawing/2014/main" id="{BBF5272D-BD85-4AFB-B566-B308B1773E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85037" y="-2488904"/>
            <a:ext cx="9346904" cy="9346904"/>
          </a:xfrm>
          <a:prstGeom prst="rect">
            <a:avLst/>
          </a:prstGeom>
        </p:spPr>
      </p:pic>
      <p:sp>
        <p:nvSpPr>
          <p:cNvPr id="8" name="Marcador de contenido 2">
            <a:extLst>
              <a:ext uri="{FF2B5EF4-FFF2-40B4-BE49-F238E27FC236}">
                <a16:creationId xmlns:a16="http://schemas.microsoft.com/office/drawing/2014/main" id="{6A46DF69-6E4F-4663-BAF7-04543B0EFD20}"/>
              </a:ext>
            </a:extLst>
          </p:cNvPr>
          <p:cNvSpPr txBox="1">
            <a:spLocks/>
          </p:cNvSpPr>
          <p:nvPr/>
        </p:nvSpPr>
        <p:spPr>
          <a:xfrm>
            <a:off x="4905286" y="0"/>
            <a:ext cx="7286713" cy="58303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Helvetica LT Std Cond" panose="020B0506020202030204" pitchFamily="34" charset="0"/>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Helvetica LT Std Cond" panose="020B0506020202030204" pitchFamily="34" charset="0"/>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Helvetica LT Std Cond" panose="020B0506020202030204" pitchFamily="34" charset="0"/>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Helvetica LT Std Cond" panose="020B0506020202030204" pitchFamily="34" charset="0"/>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Helvetica LT Std Cond" panose="020B0506020202030204" pitchFamily="34" charset="0"/>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endParaRPr lang="es-ES" b="1" dirty="0">
              <a:solidFill>
                <a:srgbClr val="0397D6"/>
              </a:solidFill>
            </a:endParaRPr>
          </a:p>
          <a:p>
            <a:pPr marL="0" indent="0">
              <a:buNone/>
            </a:pPr>
            <a:endParaRPr lang="es-ES" b="1" dirty="0">
              <a:solidFill>
                <a:srgbClr val="0397D6"/>
              </a:solidFill>
            </a:endParaRPr>
          </a:p>
          <a:p>
            <a:pPr marL="0" indent="0">
              <a:buNone/>
            </a:pPr>
            <a:endParaRPr lang="es-ES" b="1" dirty="0">
              <a:solidFill>
                <a:srgbClr val="0397D6"/>
              </a:solidFill>
            </a:endParaRPr>
          </a:p>
          <a:p>
            <a:pPr marL="0" indent="0">
              <a:buNone/>
            </a:pPr>
            <a:endParaRPr lang="es-ES" b="1" dirty="0">
              <a:solidFill>
                <a:srgbClr val="0397D6"/>
              </a:solidFill>
            </a:endParaRPr>
          </a:p>
          <a:p>
            <a:pPr marL="0" indent="0">
              <a:buNone/>
            </a:pPr>
            <a:br>
              <a:rPr lang="es-ES" b="1" dirty="0">
                <a:solidFill>
                  <a:srgbClr val="0397D6"/>
                </a:solidFill>
              </a:rPr>
            </a:br>
            <a:br>
              <a:rPr lang="es-ES" b="1" dirty="0">
                <a:solidFill>
                  <a:srgbClr val="0397D6"/>
                </a:solidFill>
              </a:rPr>
            </a:br>
            <a:r>
              <a:rPr lang="es-ES" sz="4000" b="1" dirty="0">
                <a:solidFill>
                  <a:srgbClr val="0397D6"/>
                </a:solidFill>
              </a:rPr>
              <a:t>RECIBIMOS TUS CONSULTAS</a:t>
            </a:r>
          </a:p>
          <a:p>
            <a:pPr marL="0" indent="0">
              <a:buNone/>
            </a:pPr>
            <a:r>
              <a:rPr lang="en-US" sz="1600" dirty="0">
                <a:solidFill>
                  <a:schemeClr val="bg1">
                    <a:lumMod val="50000"/>
                  </a:schemeClr>
                </a:solidFill>
              </a:rPr>
              <a:t>Av. Paseo Colón 823 10°, Ciudad de Buenos Aires, Argentina</a:t>
            </a:r>
            <a:br>
              <a:rPr lang="en-US" sz="1600" dirty="0">
                <a:solidFill>
                  <a:schemeClr val="bg1">
                    <a:lumMod val="50000"/>
                  </a:schemeClr>
                </a:solidFill>
              </a:rPr>
            </a:br>
            <a:r>
              <a:rPr lang="en-US" sz="1600" dirty="0">
                <a:solidFill>
                  <a:schemeClr val="bg1">
                    <a:lumMod val="50000"/>
                  </a:schemeClr>
                </a:solidFill>
              </a:rPr>
              <a:t>educacionejecutiva@camarco.org.ar </a:t>
            </a:r>
            <a:br>
              <a:rPr lang="en-US" sz="1600" dirty="0">
                <a:solidFill>
                  <a:schemeClr val="bg1">
                    <a:lumMod val="50000"/>
                  </a:schemeClr>
                </a:solidFill>
              </a:rPr>
            </a:br>
            <a:r>
              <a:rPr lang="en-US" sz="1600" dirty="0">
                <a:solidFill>
                  <a:schemeClr val="bg1">
                    <a:lumMod val="50000"/>
                  </a:schemeClr>
                </a:solidFill>
              </a:rPr>
              <a:t>Tel. 4361-8778</a:t>
            </a:r>
          </a:p>
        </p:txBody>
      </p:sp>
    </p:spTree>
    <p:extLst>
      <p:ext uri="{BB962C8B-B14F-4D97-AF65-F5344CB8AC3E}">
        <p14:creationId xmlns:p14="http://schemas.microsoft.com/office/powerpoint/2010/main" val="2235297974"/>
      </p:ext>
    </p:extLst>
  </p:cSld>
  <p:clrMapOvr>
    <a:masterClrMapping/>
  </p:clrMapOvr>
</p:sld>
</file>

<file path=ppt/theme/theme1.xml><?xml version="1.0" encoding="utf-8"?>
<a:theme xmlns:a="http://schemas.openxmlformats.org/drawingml/2006/main" name="Crop">
  <a:themeElements>
    <a:clrScheme name="PROGRAMA DE DIFUSION">
      <a:dk1>
        <a:srgbClr val="A5A5A5"/>
      </a:dk1>
      <a:lt1>
        <a:srgbClr val="D8D8D8"/>
      </a:lt1>
      <a:dk2>
        <a:srgbClr val="000000"/>
      </a:dk2>
      <a:lt2>
        <a:srgbClr val="F8F8F8"/>
      </a:lt2>
      <a:accent1>
        <a:srgbClr val="FFFFFF"/>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C10CEB30D154FD469259D86CB1B4B449" ma:contentTypeVersion="16" ma:contentTypeDescription="Crear nuevo documento." ma:contentTypeScope="" ma:versionID="e17d72e24f3baa75d2682cf230c5ec06">
  <xsd:schema xmlns:xsd="http://www.w3.org/2001/XMLSchema" xmlns:xs="http://www.w3.org/2001/XMLSchema" xmlns:p="http://schemas.microsoft.com/office/2006/metadata/properties" xmlns:ns2="949dba94-9502-47fa-8b36-45384386b710" xmlns:ns3="e983031c-4cc7-4cc3-8cec-c175156008e3" targetNamespace="http://schemas.microsoft.com/office/2006/metadata/properties" ma:root="true" ma:fieldsID="20e5306ac6d0b985783e22860f46ca24" ns2:_="" ns3:_="">
    <xsd:import namespace="949dba94-9502-47fa-8b36-45384386b710"/>
    <xsd:import namespace="e983031c-4cc7-4cc3-8cec-c175156008e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9dba94-9502-47fa-8b36-45384386b710" elementFormDefault="qualified">
    <xsd:import namespace="http://schemas.microsoft.com/office/2006/documentManagement/types"/>
    <xsd:import namespace="http://schemas.microsoft.com/office/infopath/2007/PartnerControls"/>
    <xsd:element name="SharedWithUsers" ma:index="8"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eafb8322-b4c1-4fa6-b0ff-4379febd9b38}" ma:internalName="TaxCatchAll" ma:showField="CatchAllData" ma:web="949dba94-9502-47fa-8b36-45384386b71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983031c-4cc7-4cc3-8cec-c175156008e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fb7cbe86-b9fb-4e5b-a548-21e9937976e0"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983031c-4cc7-4cc3-8cec-c175156008e3">
      <Terms xmlns="http://schemas.microsoft.com/office/infopath/2007/PartnerControls"/>
    </lcf76f155ced4ddcb4097134ff3c332f>
    <TaxCatchAll xmlns="949dba94-9502-47fa-8b36-45384386b710" xsi:nil="true"/>
  </documentManagement>
</p:properties>
</file>

<file path=customXml/itemProps1.xml><?xml version="1.0" encoding="utf-8"?>
<ds:datastoreItem xmlns:ds="http://schemas.openxmlformats.org/officeDocument/2006/customXml" ds:itemID="{3A432C75-EBBF-4E26-850A-EF9177D6BD7D}">
  <ds:schemaRefs>
    <ds:schemaRef ds:uri="http://schemas.microsoft.com/sharepoint/v3/contenttype/forms"/>
  </ds:schemaRefs>
</ds:datastoreItem>
</file>

<file path=customXml/itemProps2.xml><?xml version="1.0" encoding="utf-8"?>
<ds:datastoreItem xmlns:ds="http://schemas.openxmlformats.org/officeDocument/2006/customXml" ds:itemID="{BB926C0D-392B-480B-B4B8-AD7F6D5405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9dba94-9502-47fa-8b36-45384386b710"/>
    <ds:schemaRef ds:uri="e983031c-4cc7-4cc3-8cec-c175156008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5219116-73FB-4337-8F7E-E34182759CC2}">
  <ds:schemaRefs>
    <ds:schemaRef ds:uri="http://www.w3.org/XML/1998/namespace"/>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purl.org/dc/terms/"/>
    <ds:schemaRef ds:uri="949dba94-9502-47fa-8b36-45384386b710"/>
    <ds:schemaRef ds:uri="http://schemas.openxmlformats.org/package/2006/metadata/core-properties"/>
    <ds:schemaRef ds:uri="e983031c-4cc7-4cc3-8cec-c175156008e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TM16401371[[fn=Atlas]]</Template>
  <TotalTime>1101</TotalTime>
  <Words>1377</Words>
  <Application>Microsoft Office PowerPoint</Application>
  <PresentationFormat>Panorámica</PresentationFormat>
  <Paragraphs>92</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Franklin Gothic Book</vt:lpstr>
      <vt:lpstr>Helvetica LT Std Cond</vt:lpstr>
      <vt:lpstr>Wingdings</vt:lpstr>
      <vt:lpstr>Crop</vt:lpstr>
      <vt:lpstr>TABLERO DE CONTROL PARA OBRAS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DOCUMENTACIÓN TÉCNICA DE OBRA</dc:title>
  <dc:creator>SEBASTIAN ORREGO</dc:creator>
  <cp:lastModifiedBy>Nahuel Del Giúdice</cp:lastModifiedBy>
  <cp:revision>117</cp:revision>
  <dcterms:created xsi:type="dcterms:W3CDTF">2018-01-23T00:25:21Z</dcterms:created>
  <dcterms:modified xsi:type="dcterms:W3CDTF">2022-10-28T19:19:58Z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0x010100C10CEB30D154FD469259D86CB1B4B449</vt:lpwstr>
  </property>
</Properties>
</file>