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 bookmarkIdSeed="3">
  <p:sldMasterIdLst>
    <p:sldMasterId id="2147483648" r:id="rId4"/>
  </p:sldMasterIdLst>
  <p:sldIdLst>
    <p:sldId id="256" r:id="rId5"/>
    <p:sldId id="281" r:id="rId6"/>
    <p:sldId id="282" r:id="rId7"/>
    <p:sldId id="285" r:id="rId8"/>
    <p:sldId id="276" r:id="rId9"/>
    <p:sldId id="265" r:id="rId10"/>
    <p:sldId id="263" r:id="rId11"/>
    <p:sldId id="284" r:id="rId12"/>
    <p:sldId id="270" r:id="rId13"/>
    <p:sldId id="269" r:id="rId14"/>
    <p:sldId id="286" r:id="rId15"/>
    <p:sldId id="287" r:id="rId16"/>
    <p:sldId id="283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97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80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is Forgués" userId="ca77b6b1-9a33-4a92-9940-e0deb3177c4b" providerId="ADAL" clId="{7066E650-E377-444E-BF7A-DF022C52A03B}"/>
    <pc:docChg chg="modSld">
      <pc:chgData name="Alexis Forgués" userId="ca77b6b1-9a33-4a92-9940-e0deb3177c4b" providerId="ADAL" clId="{7066E650-E377-444E-BF7A-DF022C52A03B}" dt="2022-02-17T19:31:33.393" v="34" actId="20577"/>
      <pc:docMkLst>
        <pc:docMk/>
      </pc:docMkLst>
      <pc:sldChg chg="modSp mod">
        <pc:chgData name="Alexis Forgués" userId="ca77b6b1-9a33-4a92-9940-e0deb3177c4b" providerId="ADAL" clId="{7066E650-E377-444E-BF7A-DF022C52A03B}" dt="2022-02-17T19:31:07.064" v="1" actId="20577"/>
        <pc:sldMkLst>
          <pc:docMk/>
          <pc:sldMk cId="3110622291" sldId="256"/>
        </pc:sldMkLst>
        <pc:spChg chg="mod">
          <ac:chgData name="Alexis Forgués" userId="ca77b6b1-9a33-4a92-9940-e0deb3177c4b" providerId="ADAL" clId="{7066E650-E377-444E-BF7A-DF022C52A03B}" dt="2022-02-17T19:31:07.064" v="1" actId="20577"/>
          <ac:spMkLst>
            <pc:docMk/>
            <pc:sldMk cId="3110622291" sldId="256"/>
            <ac:spMk id="3" creationId="{F4D073E1-5D08-4340-8731-F77F04832415}"/>
          </ac:spMkLst>
        </pc:spChg>
      </pc:sldChg>
      <pc:sldChg chg="modSp mod">
        <pc:chgData name="Alexis Forgués" userId="ca77b6b1-9a33-4a92-9940-e0deb3177c4b" providerId="ADAL" clId="{7066E650-E377-444E-BF7A-DF022C52A03B}" dt="2022-02-17T19:31:33.393" v="34" actId="20577"/>
        <pc:sldMkLst>
          <pc:docMk/>
          <pc:sldMk cId="3325953289" sldId="263"/>
        </pc:sldMkLst>
        <pc:spChg chg="mod">
          <ac:chgData name="Alexis Forgués" userId="ca77b6b1-9a33-4a92-9940-e0deb3177c4b" providerId="ADAL" clId="{7066E650-E377-444E-BF7A-DF022C52A03B}" dt="2022-02-17T19:31:33.393" v="34" actId="20577"/>
          <ac:spMkLst>
            <pc:docMk/>
            <pc:sldMk cId="3325953289" sldId="263"/>
            <ac:spMk id="5" creationId="{FF41F212-B5CF-4555-8239-94EC0A0FFFBC}"/>
          </ac:spMkLst>
        </pc:spChg>
      </pc:sldChg>
    </pc:docChg>
  </pc:docChgLst>
  <pc:docChgLst>
    <pc:chgData name="Nahuel Del Giúdice" userId="3c402b32-0d4c-4576-a315-fa606a50c8bc" providerId="ADAL" clId="{5121D83B-C1DC-467D-B37E-6F9234CCE988}"/>
    <pc:docChg chg="modSld">
      <pc:chgData name="Nahuel Del Giúdice" userId="3c402b32-0d4c-4576-a315-fa606a50c8bc" providerId="ADAL" clId="{5121D83B-C1DC-467D-B37E-6F9234CCE988}" dt="2022-10-26T18:44:18.695" v="3" actId="403"/>
      <pc:docMkLst>
        <pc:docMk/>
      </pc:docMkLst>
      <pc:sldChg chg="modSp mod">
        <pc:chgData name="Nahuel Del Giúdice" userId="3c402b32-0d4c-4576-a315-fa606a50c8bc" providerId="ADAL" clId="{5121D83B-C1DC-467D-B37E-6F9234CCE988}" dt="2022-10-26T18:44:02.132" v="1" actId="403"/>
        <pc:sldMkLst>
          <pc:docMk/>
          <pc:sldMk cId="711372520" sldId="281"/>
        </pc:sldMkLst>
        <pc:spChg chg="mod">
          <ac:chgData name="Nahuel Del Giúdice" userId="3c402b32-0d4c-4576-a315-fa606a50c8bc" providerId="ADAL" clId="{5121D83B-C1DC-467D-B37E-6F9234CCE988}" dt="2022-10-26T18:44:02.132" v="1" actId="403"/>
          <ac:spMkLst>
            <pc:docMk/>
            <pc:sldMk cId="711372520" sldId="281"/>
            <ac:spMk id="3" creationId="{4E51503E-63F4-4AC5-BA34-920E297BF105}"/>
          </ac:spMkLst>
        </pc:spChg>
      </pc:sldChg>
      <pc:sldChg chg="modSp mod">
        <pc:chgData name="Nahuel Del Giúdice" userId="3c402b32-0d4c-4576-a315-fa606a50c8bc" providerId="ADAL" clId="{5121D83B-C1DC-467D-B37E-6F9234CCE988}" dt="2022-10-26T18:44:18.695" v="3" actId="403"/>
        <pc:sldMkLst>
          <pc:docMk/>
          <pc:sldMk cId="3405374728" sldId="282"/>
        </pc:sldMkLst>
        <pc:spChg chg="mod">
          <ac:chgData name="Nahuel Del Giúdice" userId="3c402b32-0d4c-4576-a315-fa606a50c8bc" providerId="ADAL" clId="{5121D83B-C1DC-467D-B37E-6F9234CCE988}" dt="2022-10-26T18:44:18.695" v="3" actId="403"/>
          <ac:spMkLst>
            <pc:docMk/>
            <pc:sldMk cId="3405374728" sldId="282"/>
            <ac:spMk id="3" creationId="{4E51503E-63F4-4AC5-BA34-920E297BF105}"/>
          </ac:spMkLst>
        </pc:spChg>
      </pc:sldChg>
    </pc:docChg>
  </pc:docChgLst>
  <pc:docChgLst>
    <pc:chgData name="Catalina Crescente" userId="0c05ae42-2015-4a87-babf-ab6bb0cf1902" providerId="ADAL" clId="{1E48F4F9-D424-4984-84A4-39520679C305}"/>
    <pc:docChg chg="modSld">
      <pc:chgData name="Catalina Crescente" userId="0c05ae42-2015-4a87-babf-ab6bb0cf1902" providerId="ADAL" clId="{1E48F4F9-D424-4984-84A4-39520679C305}" dt="2022-09-22T19:41:40.203" v="22" actId="20577"/>
      <pc:docMkLst>
        <pc:docMk/>
      </pc:docMkLst>
      <pc:sldChg chg="modSp mod">
        <pc:chgData name="Catalina Crescente" userId="0c05ae42-2015-4a87-babf-ab6bb0cf1902" providerId="ADAL" clId="{1E48F4F9-D424-4984-84A4-39520679C305}" dt="2022-09-22T19:41:26.034" v="4" actId="20577"/>
        <pc:sldMkLst>
          <pc:docMk/>
          <pc:sldMk cId="304392623" sldId="276"/>
        </pc:sldMkLst>
        <pc:spChg chg="mod">
          <ac:chgData name="Catalina Crescente" userId="0c05ae42-2015-4a87-babf-ab6bb0cf1902" providerId="ADAL" clId="{1E48F4F9-D424-4984-84A4-39520679C305}" dt="2022-09-22T19:41:26.034" v="4" actId="20577"/>
          <ac:spMkLst>
            <pc:docMk/>
            <pc:sldMk cId="304392623" sldId="276"/>
            <ac:spMk id="9" creationId="{9B2A8BF3-1494-4A40-A0CC-8DB229A86825}"/>
          </ac:spMkLst>
        </pc:spChg>
      </pc:sldChg>
      <pc:sldChg chg="modSp mod">
        <pc:chgData name="Catalina Crescente" userId="0c05ae42-2015-4a87-babf-ab6bb0cf1902" providerId="ADAL" clId="{1E48F4F9-D424-4984-84A4-39520679C305}" dt="2022-09-22T19:41:40.203" v="22" actId="20577"/>
        <pc:sldMkLst>
          <pc:docMk/>
          <pc:sldMk cId="3754716051" sldId="285"/>
        </pc:sldMkLst>
        <pc:spChg chg="mod">
          <ac:chgData name="Catalina Crescente" userId="0c05ae42-2015-4a87-babf-ab6bb0cf1902" providerId="ADAL" clId="{1E48F4F9-D424-4984-84A4-39520679C305}" dt="2022-09-22T19:41:40.203" v="22" actId="20577"/>
          <ac:spMkLst>
            <pc:docMk/>
            <pc:sldMk cId="3754716051" sldId="285"/>
            <ac:spMk id="9" creationId="{9B2A8BF3-1494-4A40-A0CC-8DB229A86825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431E295-AB1D-46C5-B20F-7B815B5321F0}" type="doc">
      <dgm:prSet loTypeId="urn:microsoft.com/office/officeart/2005/8/layout/radial5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s-AR"/>
        </a:p>
      </dgm:t>
    </dgm:pt>
    <dgm:pt modelId="{B5466AF4-C8C1-4062-96A3-0B14E9878057}">
      <dgm:prSet phldrT="[Texto]"/>
      <dgm:spPr/>
      <dgm:t>
        <a:bodyPr/>
        <a:lstStyle/>
        <a:p>
          <a:r>
            <a:rPr lang="es-AR" b="1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FORMACIÓN PROFESIONAL DE ADULTOS</a:t>
          </a:r>
        </a:p>
      </dgm:t>
    </dgm:pt>
    <dgm:pt modelId="{DD9C27F1-33A4-4572-B73E-D6675AA7CBAC}" type="parTrans" cxnId="{BCC4B602-2E8A-4A16-AAF1-881BE2221844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F965D919-9E6D-436B-8DE9-EBA67AD8067F}" type="sibTrans" cxnId="{BCC4B602-2E8A-4A16-AAF1-881BE2221844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B80C025C-51A9-42A4-902E-EF370CFDB987}">
      <dgm:prSet phldrT="[Texto]"/>
      <dgm:spPr/>
      <dgm:t>
        <a:bodyPr/>
        <a:lstStyle/>
        <a:p>
          <a:r>
            <a:rPr lang="es-AR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CONTENIDO ESPECÍFICO Y PERTINENTE</a:t>
          </a:r>
        </a:p>
      </dgm:t>
    </dgm:pt>
    <dgm:pt modelId="{1900B007-C53D-4366-8885-5DA23CAEBD6E}" type="parTrans" cxnId="{B06FBCAF-51AC-43FF-AD4B-F1AE4B35218D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2EAC69A7-6850-4B02-8582-9EF174303B4E}" type="sibTrans" cxnId="{B06FBCAF-51AC-43FF-AD4B-F1AE4B35218D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6D284950-D75F-4715-B7D9-520FB00D1A0B}">
      <dgm:prSet phldrT="[Texto]" custT="1"/>
      <dgm:spPr/>
      <dgm:t>
        <a:bodyPr/>
        <a:lstStyle/>
        <a:p>
          <a:r>
            <a:rPr lang="es-AR" sz="8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MATERIALES SIGNIFICATIVOS Y OPORTUNOS</a:t>
          </a:r>
        </a:p>
      </dgm:t>
    </dgm:pt>
    <dgm:pt modelId="{A2EF1805-A723-4457-8CBB-F28841419B1C}" type="parTrans" cxnId="{E10E4FF3-AB40-4BC2-B1ED-0EDA9E7C7131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6200936A-908F-4D58-8F2E-2E64799BACA9}" type="sibTrans" cxnId="{E10E4FF3-AB40-4BC2-B1ED-0EDA9E7C7131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9E5D3C39-5362-4920-9D67-E57F2A2097FA}">
      <dgm:prSet phldrT="[Texto]" custT="1"/>
      <dgm:spPr/>
      <dgm:t>
        <a:bodyPr/>
        <a:lstStyle/>
        <a:p>
          <a:r>
            <a:rPr lang="es-AR" sz="9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COMPROMISO DEL PARTICIPANTE</a:t>
          </a:r>
        </a:p>
      </dgm:t>
    </dgm:pt>
    <dgm:pt modelId="{B896AB4A-B40E-4725-8277-ABABF57C8AD6}" type="parTrans" cxnId="{2764CE4A-EA7A-4AAE-83BF-CABE08FB7ED5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1284A6FC-C179-4DAE-8452-BE0E4FB872A5}" type="sibTrans" cxnId="{2764CE4A-EA7A-4AAE-83BF-CABE08FB7ED5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58717E12-57AC-4A8C-B12C-F1BED663D56B}">
      <dgm:prSet phldrT="[Texto]" custT="1"/>
      <dgm:spPr/>
      <dgm:t>
        <a:bodyPr/>
        <a:lstStyle/>
        <a:p>
          <a:r>
            <a:rPr lang="es-AR" sz="825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FACILITADORES DOCENTES PROFESIONALES</a:t>
          </a:r>
        </a:p>
      </dgm:t>
    </dgm:pt>
    <dgm:pt modelId="{B2DA27F8-AF01-4A7A-9C7D-8F36904B108A}" type="parTrans" cxnId="{13F81BC8-51E5-4FFF-BA61-5368CFA89E9A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BAB53029-E119-4959-9CF9-2E2A22971178}" type="sibTrans" cxnId="{13F81BC8-51E5-4FFF-BA61-5368CFA89E9A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6AAC6A5E-902F-42EC-93BA-A01C8A776D79}" type="pres">
      <dgm:prSet presAssocID="{B431E295-AB1D-46C5-B20F-7B815B5321F0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486BC70F-47CB-40B9-8B99-5F9D29E47E47}" type="pres">
      <dgm:prSet presAssocID="{B5466AF4-C8C1-4062-96A3-0B14E9878057}" presName="centerShape" presStyleLbl="node0" presStyleIdx="0" presStyleCnt="1"/>
      <dgm:spPr/>
    </dgm:pt>
    <dgm:pt modelId="{1F9E9D38-98CF-42A3-B351-08013A85BD9C}" type="pres">
      <dgm:prSet presAssocID="{1900B007-C53D-4366-8885-5DA23CAEBD6E}" presName="parTrans" presStyleLbl="sibTrans2D1" presStyleIdx="0" presStyleCnt="4"/>
      <dgm:spPr/>
    </dgm:pt>
    <dgm:pt modelId="{2AEA43AC-50C4-4F8A-BFCE-516D2759F4C3}" type="pres">
      <dgm:prSet presAssocID="{1900B007-C53D-4366-8885-5DA23CAEBD6E}" presName="connectorText" presStyleLbl="sibTrans2D1" presStyleIdx="0" presStyleCnt="4"/>
      <dgm:spPr/>
    </dgm:pt>
    <dgm:pt modelId="{D78F48CE-17A2-4601-A3D2-2ED7F94C7F1A}" type="pres">
      <dgm:prSet presAssocID="{B80C025C-51A9-42A4-902E-EF370CFDB987}" presName="node" presStyleLbl="node1" presStyleIdx="0" presStyleCnt="4" custRadScaleRad="100358" custRadScaleInc="0">
        <dgm:presLayoutVars>
          <dgm:bulletEnabled val="1"/>
        </dgm:presLayoutVars>
      </dgm:prSet>
      <dgm:spPr/>
    </dgm:pt>
    <dgm:pt modelId="{B55511A9-6D7C-4B0A-B96C-8E59DC274A1C}" type="pres">
      <dgm:prSet presAssocID="{A2EF1805-A723-4457-8CBB-F28841419B1C}" presName="parTrans" presStyleLbl="sibTrans2D1" presStyleIdx="1" presStyleCnt="4"/>
      <dgm:spPr/>
    </dgm:pt>
    <dgm:pt modelId="{16F8AF7C-EED3-4C98-A590-1AFBC87A6ACE}" type="pres">
      <dgm:prSet presAssocID="{A2EF1805-A723-4457-8CBB-F28841419B1C}" presName="connectorText" presStyleLbl="sibTrans2D1" presStyleIdx="1" presStyleCnt="4"/>
      <dgm:spPr/>
    </dgm:pt>
    <dgm:pt modelId="{5FFB9117-3D30-482E-8A64-7ACC24393480}" type="pres">
      <dgm:prSet presAssocID="{6D284950-D75F-4715-B7D9-520FB00D1A0B}" presName="node" presStyleLbl="node1" presStyleIdx="1" presStyleCnt="4">
        <dgm:presLayoutVars>
          <dgm:bulletEnabled val="1"/>
        </dgm:presLayoutVars>
      </dgm:prSet>
      <dgm:spPr/>
    </dgm:pt>
    <dgm:pt modelId="{9B5FC811-262D-4FCE-90F4-8638F0FF13BF}" type="pres">
      <dgm:prSet presAssocID="{B896AB4A-B40E-4725-8277-ABABF57C8AD6}" presName="parTrans" presStyleLbl="sibTrans2D1" presStyleIdx="2" presStyleCnt="4"/>
      <dgm:spPr/>
    </dgm:pt>
    <dgm:pt modelId="{8DE58059-1A1F-4C9A-9708-EE6957A81CDF}" type="pres">
      <dgm:prSet presAssocID="{B896AB4A-B40E-4725-8277-ABABF57C8AD6}" presName="connectorText" presStyleLbl="sibTrans2D1" presStyleIdx="2" presStyleCnt="4"/>
      <dgm:spPr/>
    </dgm:pt>
    <dgm:pt modelId="{1BA40479-6554-499C-A399-4FE4D7D4D904}" type="pres">
      <dgm:prSet presAssocID="{9E5D3C39-5362-4920-9D67-E57F2A2097FA}" presName="node" presStyleLbl="node1" presStyleIdx="2" presStyleCnt="4">
        <dgm:presLayoutVars>
          <dgm:bulletEnabled val="1"/>
        </dgm:presLayoutVars>
      </dgm:prSet>
      <dgm:spPr/>
    </dgm:pt>
    <dgm:pt modelId="{82E026ED-CBA6-4A91-843E-1F80AADE5124}" type="pres">
      <dgm:prSet presAssocID="{B2DA27F8-AF01-4A7A-9C7D-8F36904B108A}" presName="parTrans" presStyleLbl="sibTrans2D1" presStyleIdx="3" presStyleCnt="4"/>
      <dgm:spPr/>
    </dgm:pt>
    <dgm:pt modelId="{051FA5B3-2D92-48E5-8E0E-E73B14658F57}" type="pres">
      <dgm:prSet presAssocID="{B2DA27F8-AF01-4A7A-9C7D-8F36904B108A}" presName="connectorText" presStyleLbl="sibTrans2D1" presStyleIdx="3" presStyleCnt="4"/>
      <dgm:spPr/>
    </dgm:pt>
    <dgm:pt modelId="{1675C53D-2ABF-45F4-AF1B-6DE07C62CFD4}" type="pres">
      <dgm:prSet presAssocID="{58717E12-57AC-4A8C-B12C-F1BED663D56B}" presName="node" presStyleLbl="node1" presStyleIdx="3" presStyleCnt="4">
        <dgm:presLayoutVars>
          <dgm:bulletEnabled val="1"/>
        </dgm:presLayoutVars>
      </dgm:prSet>
      <dgm:spPr/>
    </dgm:pt>
  </dgm:ptLst>
  <dgm:cxnLst>
    <dgm:cxn modelId="{BCC4B602-2E8A-4A16-AAF1-881BE2221844}" srcId="{B431E295-AB1D-46C5-B20F-7B815B5321F0}" destId="{B5466AF4-C8C1-4062-96A3-0B14E9878057}" srcOrd="0" destOrd="0" parTransId="{DD9C27F1-33A4-4572-B73E-D6675AA7CBAC}" sibTransId="{F965D919-9E6D-436B-8DE9-EBA67AD8067F}"/>
    <dgm:cxn modelId="{3E5F380B-6DEA-4B6A-BECE-A34DB123064B}" type="presOf" srcId="{A2EF1805-A723-4457-8CBB-F28841419B1C}" destId="{16F8AF7C-EED3-4C98-A590-1AFBC87A6ACE}" srcOrd="1" destOrd="0" presId="urn:microsoft.com/office/officeart/2005/8/layout/radial5"/>
    <dgm:cxn modelId="{2A781920-7DE6-4C7A-AAF0-0B5DC8D1F780}" type="presOf" srcId="{9E5D3C39-5362-4920-9D67-E57F2A2097FA}" destId="{1BA40479-6554-499C-A399-4FE4D7D4D904}" srcOrd="0" destOrd="0" presId="urn:microsoft.com/office/officeart/2005/8/layout/radial5"/>
    <dgm:cxn modelId="{2764CE4A-EA7A-4AAE-83BF-CABE08FB7ED5}" srcId="{B5466AF4-C8C1-4062-96A3-0B14E9878057}" destId="{9E5D3C39-5362-4920-9D67-E57F2A2097FA}" srcOrd="2" destOrd="0" parTransId="{B896AB4A-B40E-4725-8277-ABABF57C8AD6}" sibTransId="{1284A6FC-C179-4DAE-8452-BE0E4FB872A5}"/>
    <dgm:cxn modelId="{6B0B406C-4746-4911-B827-5ED536B0C5DE}" type="presOf" srcId="{B896AB4A-B40E-4725-8277-ABABF57C8AD6}" destId="{8DE58059-1A1F-4C9A-9708-EE6957A81CDF}" srcOrd="1" destOrd="0" presId="urn:microsoft.com/office/officeart/2005/8/layout/radial5"/>
    <dgm:cxn modelId="{57A07553-4BFB-47EE-97FA-51087BB3A73C}" type="presOf" srcId="{B431E295-AB1D-46C5-B20F-7B815B5321F0}" destId="{6AAC6A5E-902F-42EC-93BA-A01C8A776D79}" srcOrd="0" destOrd="0" presId="urn:microsoft.com/office/officeart/2005/8/layout/radial5"/>
    <dgm:cxn modelId="{CF740180-DE6F-4E64-843A-89660E3FB9FC}" type="presOf" srcId="{58717E12-57AC-4A8C-B12C-F1BED663D56B}" destId="{1675C53D-2ABF-45F4-AF1B-6DE07C62CFD4}" srcOrd="0" destOrd="0" presId="urn:microsoft.com/office/officeart/2005/8/layout/radial5"/>
    <dgm:cxn modelId="{D7D6C481-632F-4DDD-8DCB-1DBC7A309EAA}" type="presOf" srcId="{B896AB4A-B40E-4725-8277-ABABF57C8AD6}" destId="{9B5FC811-262D-4FCE-90F4-8638F0FF13BF}" srcOrd="0" destOrd="0" presId="urn:microsoft.com/office/officeart/2005/8/layout/radial5"/>
    <dgm:cxn modelId="{79A8119B-582A-4923-A359-1E672F984FC8}" type="presOf" srcId="{B80C025C-51A9-42A4-902E-EF370CFDB987}" destId="{D78F48CE-17A2-4601-A3D2-2ED7F94C7F1A}" srcOrd="0" destOrd="0" presId="urn:microsoft.com/office/officeart/2005/8/layout/radial5"/>
    <dgm:cxn modelId="{B06FBCAF-51AC-43FF-AD4B-F1AE4B35218D}" srcId="{B5466AF4-C8C1-4062-96A3-0B14E9878057}" destId="{B80C025C-51A9-42A4-902E-EF370CFDB987}" srcOrd="0" destOrd="0" parTransId="{1900B007-C53D-4366-8885-5DA23CAEBD6E}" sibTransId="{2EAC69A7-6850-4B02-8582-9EF174303B4E}"/>
    <dgm:cxn modelId="{2AAD27B2-ED47-467F-863F-921ECEF4E2EF}" type="presOf" srcId="{A2EF1805-A723-4457-8CBB-F28841419B1C}" destId="{B55511A9-6D7C-4B0A-B96C-8E59DC274A1C}" srcOrd="0" destOrd="0" presId="urn:microsoft.com/office/officeart/2005/8/layout/radial5"/>
    <dgm:cxn modelId="{13F81BC8-51E5-4FFF-BA61-5368CFA89E9A}" srcId="{B5466AF4-C8C1-4062-96A3-0B14E9878057}" destId="{58717E12-57AC-4A8C-B12C-F1BED663D56B}" srcOrd="3" destOrd="0" parTransId="{B2DA27F8-AF01-4A7A-9C7D-8F36904B108A}" sibTransId="{BAB53029-E119-4959-9CF9-2E2A22971178}"/>
    <dgm:cxn modelId="{75EDD0CB-5522-4442-A18B-A841133A1C34}" type="presOf" srcId="{1900B007-C53D-4366-8885-5DA23CAEBD6E}" destId="{1F9E9D38-98CF-42A3-B351-08013A85BD9C}" srcOrd="0" destOrd="0" presId="urn:microsoft.com/office/officeart/2005/8/layout/radial5"/>
    <dgm:cxn modelId="{C31727D2-541F-499E-8F56-97C73E9796B2}" type="presOf" srcId="{6D284950-D75F-4715-B7D9-520FB00D1A0B}" destId="{5FFB9117-3D30-482E-8A64-7ACC24393480}" srcOrd="0" destOrd="0" presId="urn:microsoft.com/office/officeart/2005/8/layout/radial5"/>
    <dgm:cxn modelId="{58727FD3-6AB9-42D0-A683-7809F2794B71}" type="presOf" srcId="{B2DA27F8-AF01-4A7A-9C7D-8F36904B108A}" destId="{82E026ED-CBA6-4A91-843E-1F80AADE5124}" srcOrd="0" destOrd="0" presId="urn:microsoft.com/office/officeart/2005/8/layout/radial5"/>
    <dgm:cxn modelId="{866F3CD5-D3D4-4B32-B842-5CE685E91580}" type="presOf" srcId="{1900B007-C53D-4366-8885-5DA23CAEBD6E}" destId="{2AEA43AC-50C4-4F8A-BFCE-516D2759F4C3}" srcOrd="1" destOrd="0" presId="urn:microsoft.com/office/officeart/2005/8/layout/radial5"/>
    <dgm:cxn modelId="{003B2DD8-AE3D-41B1-BDC4-FA89A83B425D}" type="presOf" srcId="{B5466AF4-C8C1-4062-96A3-0B14E9878057}" destId="{486BC70F-47CB-40B9-8B99-5F9D29E47E47}" srcOrd="0" destOrd="0" presId="urn:microsoft.com/office/officeart/2005/8/layout/radial5"/>
    <dgm:cxn modelId="{E10E4FF3-AB40-4BC2-B1ED-0EDA9E7C7131}" srcId="{B5466AF4-C8C1-4062-96A3-0B14E9878057}" destId="{6D284950-D75F-4715-B7D9-520FB00D1A0B}" srcOrd="1" destOrd="0" parTransId="{A2EF1805-A723-4457-8CBB-F28841419B1C}" sibTransId="{6200936A-908F-4D58-8F2E-2E64799BACA9}"/>
    <dgm:cxn modelId="{85D051FC-77B5-4FCD-9212-9FD8BA09C52A}" type="presOf" srcId="{B2DA27F8-AF01-4A7A-9C7D-8F36904B108A}" destId="{051FA5B3-2D92-48E5-8E0E-E73B14658F57}" srcOrd="1" destOrd="0" presId="urn:microsoft.com/office/officeart/2005/8/layout/radial5"/>
    <dgm:cxn modelId="{6619ED52-0882-4D27-83F6-988860F5E48A}" type="presParOf" srcId="{6AAC6A5E-902F-42EC-93BA-A01C8A776D79}" destId="{486BC70F-47CB-40B9-8B99-5F9D29E47E47}" srcOrd="0" destOrd="0" presId="urn:microsoft.com/office/officeart/2005/8/layout/radial5"/>
    <dgm:cxn modelId="{D937567A-4C4C-4BB0-A5C4-F943D7653B61}" type="presParOf" srcId="{6AAC6A5E-902F-42EC-93BA-A01C8A776D79}" destId="{1F9E9D38-98CF-42A3-B351-08013A85BD9C}" srcOrd="1" destOrd="0" presId="urn:microsoft.com/office/officeart/2005/8/layout/radial5"/>
    <dgm:cxn modelId="{9719AFDD-E8DE-40C7-B749-5B5960E5779E}" type="presParOf" srcId="{1F9E9D38-98CF-42A3-B351-08013A85BD9C}" destId="{2AEA43AC-50C4-4F8A-BFCE-516D2759F4C3}" srcOrd="0" destOrd="0" presId="urn:microsoft.com/office/officeart/2005/8/layout/radial5"/>
    <dgm:cxn modelId="{178A3055-F8B5-4589-97E4-50E7730C262E}" type="presParOf" srcId="{6AAC6A5E-902F-42EC-93BA-A01C8A776D79}" destId="{D78F48CE-17A2-4601-A3D2-2ED7F94C7F1A}" srcOrd="2" destOrd="0" presId="urn:microsoft.com/office/officeart/2005/8/layout/radial5"/>
    <dgm:cxn modelId="{31FD5114-1FF8-4114-AF91-D5FCF8433407}" type="presParOf" srcId="{6AAC6A5E-902F-42EC-93BA-A01C8A776D79}" destId="{B55511A9-6D7C-4B0A-B96C-8E59DC274A1C}" srcOrd="3" destOrd="0" presId="urn:microsoft.com/office/officeart/2005/8/layout/radial5"/>
    <dgm:cxn modelId="{68B1EEC5-2F4D-468E-B1DE-0C099761F634}" type="presParOf" srcId="{B55511A9-6D7C-4B0A-B96C-8E59DC274A1C}" destId="{16F8AF7C-EED3-4C98-A590-1AFBC87A6ACE}" srcOrd="0" destOrd="0" presId="urn:microsoft.com/office/officeart/2005/8/layout/radial5"/>
    <dgm:cxn modelId="{A0E53EE1-F2DE-4B8C-886F-1B4629CD62B6}" type="presParOf" srcId="{6AAC6A5E-902F-42EC-93BA-A01C8A776D79}" destId="{5FFB9117-3D30-482E-8A64-7ACC24393480}" srcOrd="4" destOrd="0" presId="urn:microsoft.com/office/officeart/2005/8/layout/radial5"/>
    <dgm:cxn modelId="{0321C3F0-38B7-4936-974F-A09A79FC6349}" type="presParOf" srcId="{6AAC6A5E-902F-42EC-93BA-A01C8A776D79}" destId="{9B5FC811-262D-4FCE-90F4-8638F0FF13BF}" srcOrd="5" destOrd="0" presId="urn:microsoft.com/office/officeart/2005/8/layout/radial5"/>
    <dgm:cxn modelId="{82FDC365-848C-4188-8818-34C8E0A8D7E4}" type="presParOf" srcId="{9B5FC811-262D-4FCE-90F4-8638F0FF13BF}" destId="{8DE58059-1A1F-4C9A-9708-EE6957A81CDF}" srcOrd="0" destOrd="0" presId="urn:microsoft.com/office/officeart/2005/8/layout/radial5"/>
    <dgm:cxn modelId="{B800095F-50B7-482A-8B9B-4A86DE7D0713}" type="presParOf" srcId="{6AAC6A5E-902F-42EC-93BA-A01C8A776D79}" destId="{1BA40479-6554-499C-A399-4FE4D7D4D904}" srcOrd="6" destOrd="0" presId="urn:microsoft.com/office/officeart/2005/8/layout/radial5"/>
    <dgm:cxn modelId="{B3F0C3E2-DAC4-4752-A0FB-0F6FE9B45A80}" type="presParOf" srcId="{6AAC6A5E-902F-42EC-93BA-A01C8A776D79}" destId="{82E026ED-CBA6-4A91-843E-1F80AADE5124}" srcOrd="7" destOrd="0" presId="urn:microsoft.com/office/officeart/2005/8/layout/radial5"/>
    <dgm:cxn modelId="{9E12AC16-7CB1-4D5C-8715-051A2920BADA}" type="presParOf" srcId="{82E026ED-CBA6-4A91-843E-1F80AADE5124}" destId="{051FA5B3-2D92-48E5-8E0E-E73B14658F57}" srcOrd="0" destOrd="0" presId="urn:microsoft.com/office/officeart/2005/8/layout/radial5"/>
    <dgm:cxn modelId="{386B41C1-8114-48CD-8D63-138D32F45C64}" type="presParOf" srcId="{6AAC6A5E-902F-42EC-93BA-A01C8A776D79}" destId="{1675C53D-2ABF-45F4-AF1B-6DE07C62CFD4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6BC70F-47CB-40B9-8B99-5F9D29E47E47}">
      <dsp:nvSpPr>
        <dsp:cNvPr id="0" name=""/>
        <dsp:cNvSpPr/>
      </dsp:nvSpPr>
      <dsp:spPr>
        <a:xfrm>
          <a:off x="2262397" y="1473542"/>
          <a:ext cx="1050885" cy="10508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AR" sz="900" b="1" kern="12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FORMACIÓN PROFESIONAL DE ADULTOS</a:t>
          </a:r>
        </a:p>
      </dsp:txBody>
      <dsp:txXfrm>
        <a:off x="2416296" y="1627441"/>
        <a:ext cx="743087" cy="743087"/>
      </dsp:txXfrm>
    </dsp:sp>
    <dsp:sp modelId="{1F9E9D38-98CF-42A3-B351-08013A85BD9C}">
      <dsp:nvSpPr>
        <dsp:cNvPr id="0" name=""/>
        <dsp:cNvSpPr/>
      </dsp:nvSpPr>
      <dsp:spPr>
        <a:xfrm rot="16200000">
          <a:off x="2675836" y="1089903"/>
          <a:ext cx="224008" cy="35730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AR" sz="700" kern="1200">
            <a:solidFill>
              <a:schemeClr val="tx1"/>
            </a:solidFill>
            <a:latin typeface="Helvetica LT Std Cond" panose="020B0506020202030204" pitchFamily="34" charset="0"/>
          </a:endParaRPr>
        </a:p>
      </dsp:txBody>
      <dsp:txXfrm>
        <a:off x="2709437" y="1194964"/>
        <a:ext cx="156806" cy="214380"/>
      </dsp:txXfrm>
    </dsp:sp>
    <dsp:sp modelId="{D78F48CE-17A2-4601-A3D2-2ED7F94C7F1A}">
      <dsp:nvSpPr>
        <dsp:cNvPr id="0" name=""/>
        <dsp:cNvSpPr/>
      </dsp:nvSpPr>
      <dsp:spPr>
        <a:xfrm>
          <a:off x="2262397" y="0"/>
          <a:ext cx="1050885" cy="10508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AR" sz="900" kern="12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CONTENIDO ESPECÍFICO Y PERTINENTE</a:t>
          </a:r>
        </a:p>
      </dsp:txBody>
      <dsp:txXfrm>
        <a:off x="2416296" y="153899"/>
        <a:ext cx="743087" cy="743087"/>
      </dsp:txXfrm>
    </dsp:sp>
    <dsp:sp modelId="{B55511A9-6D7C-4B0A-B96C-8E59DC274A1C}">
      <dsp:nvSpPr>
        <dsp:cNvPr id="0" name=""/>
        <dsp:cNvSpPr/>
      </dsp:nvSpPr>
      <dsp:spPr>
        <a:xfrm>
          <a:off x="3405764" y="1820334"/>
          <a:ext cx="222796" cy="35730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AR" sz="700" kern="1200">
            <a:solidFill>
              <a:schemeClr val="tx1"/>
            </a:solidFill>
            <a:latin typeface="Helvetica LT Std Cond" panose="020B0506020202030204" pitchFamily="34" charset="0"/>
          </a:endParaRPr>
        </a:p>
      </dsp:txBody>
      <dsp:txXfrm>
        <a:off x="3405764" y="1891794"/>
        <a:ext cx="155957" cy="214380"/>
      </dsp:txXfrm>
    </dsp:sp>
    <dsp:sp modelId="{5FFB9117-3D30-482E-8A64-7ACC24393480}">
      <dsp:nvSpPr>
        <dsp:cNvPr id="0" name=""/>
        <dsp:cNvSpPr/>
      </dsp:nvSpPr>
      <dsp:spPr>
        <a:xfrm>
          <a:off x="3733654" y="1473542"/>
          <a:ext cx="1050885" cy="10508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AR" sz="800" kern="12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MATERIALES SIGNIFICATIVOS Y OPORTUNOS</a:t>
          </a:r>
        </a:p>
      </dsp:txBody>
      <dsp:txXfrm>
        <a:off x="3887553" y="1627441"/>
        <a:ext cx="743087" cy="743087"/>
      </dsp:txXfrm>
    </dsp:sp>
    <dsp:sp modelId="{9B5FC811-262D-4FCE-90F4-8638F0FF13BF}">
      <dsp:nvSpPr>
        <dsp:cNvPr id="0" name=""/>
        <dsp:cNvSpPr/>
      </dsp:nvSpPr>
      <dsp:spPr>
        <a:xfrm rot="5400000">
          <a:off x="2676442" y="2549657"/>
          <a:ext cx="222796" cy="35730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AR" sz="700" kern="1200">
            <a:solidFill>
              <a:schemeClr val="tx1"/>
            </a:solidFill>
            <a:latin typeface="Helvetica LT Std Cond" panose="020B0506020202030204" pitchFamily="34" charset="0"/>
          </a:endParaRPr>
        </a:p>
      </dsp:txBody>
      <dsp:txXfrm>
        <a:off x="2709862" y="2587698"/>
        <a:ext cx="155957" cy="214380"/>
      </dsp:txXfrm>
    </dsp:sp>
    <dsp:sp modelId="{1BA40479-6554-499C-A399-4FE4D7D4D904}">
      <dsp:nvSpPr>
        <dsp:cNvPr id="0" name=""/>
        <dsp:cNvSpPr/>
      </dsp:nvSpPr>
      <dsp:spPr>
        <a:xfrm>
          <a:off x="2262397" y="2944798"/>
          <a:ext cx="1050885" cy="10508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AR" sz="900" kern="12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COMPROMISO DEL PARTICIPANTE</a:t>
          </a:r>
        </a:p>
      </dsp:txBody>
      <dsp:txXfrm>
        <a:off x="2416296" y="3098697"/>
        <a:ext cx="743087" cy="743087"/>
      </dsp:txXfrm>
    </dsp:sp>
    <dsp:sp modelId="{82E026ED-CBA6-4A91-843E-1F80AADE5124}">
      <dsp:nvSpPr>
        <dsp:cNvPr id="0" name=""/>
        <dsp:cNvSpPr/>
      </dsp:nvSpPr>
      <dsp:spPr>
        <a:xfrm rot="10800000">
          <a:off x="1947119" y="1820334"/>
          <a:ext cx="222796" cy="35730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AR" sz="700" kern="1200">
            <a:solidFill>
              <a:schemeClr val="tx1"/>
            </a:solidFill>
            <a:latin typeface="Helvetica LT Std Cond" panose="020B0506020202030204" pitchFamily="34" charset="0"/>
          </a:endParaRPr>
        </a:p>
      </dsp:txBody>
      <dsp:txXfrm rot="10800000">
        <a:off x="2013958" y="1891794"/>
        <a:ext cx="155957" cy="214380"/>
      </dsp:txXfrm>
    </dsp:sp>
    <dsp:sp modelId="{1675C53D-2ABF-45F4-AF1B-6DE07C62CFD4}">
      <dsp:nvSpPr>
        <dsp:cNvPr id="0" name=""/>
        <dsp:cNvSpPr/>
      </dsp:nvSpPr>
      <dsp:spPr>
        <a:xfrm>
          <a:off x="791141" y="1473542"/>
          <a:ext cx="1050885" cy="10508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66712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AR" sz="825" kern="12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FACILITADORES DOCENTES PROFESIONALES</a:t>
          </a:r>
        </a:p>
      </dsp:txBody>
      <dsp:txXfrm>
        <a:off x="945040" y="1627441"/>
        <a:ext cx="743087" cy="7430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01 PORTAD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10/26/2022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/>
          <a:p>
            <a:r>
              <a:rPr lang="es-ES" dirty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89249" y="214113"/>
            <a:ext cx="9601200" cy="1485900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s-ES" dirty="0"/>
              <a:t>Inicio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s-ES" dirty="0"/>
              <a:t>Editar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s-ES" dirty="0"/>
              <a:t>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dirty="0"/>
              <a:t>Editar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12B11C4D-048F-4738-9FA4-EA6D4E1A88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147067" y="177798"/>
            <a:ext cx="895627" cy="895627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E03E2508-0ADC-4715-8F0A-0E8975BFBB1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0926505" y="5981644"/>
            <a:ext cx="1148404" cy="76943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75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microsoft.com/office/2007/relationships/hdphoto" Target="../media/hdphoto1.wdp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10" name="Rectangle 8" title="Side bar">
            <a:extLst>
              <a:ext uri="{FF2B5EF4-FFF2-40B4-BE49-F238E27FC236}">
                <a16:creationId xmlns:a16="http://schemas.microsoft.com/office/drawing/2014/main" id="{722E5CE9-8425-452E-BFBE-07F074F2237D}"/>
              </a:ext>
            </a:extLst>
          </p:cNvPr>
          <p:cNvSpPr/>
          <p:nvPr userDrawn="1"/>
        </p:nvSpPr>
        <p:spPr>
          <a:xfrm>
            <a:off x="0" y="0"/>
            <a:ext cx="12192000" cy="5821679"/>
          </a:xfrm>
          <a:prstGeom prst="rect">
            <a:avLst/>
          </a:prstGeom>
          <a:solidFill>
            <a:schemeClr val="accent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AR" dirty="0"/>
          </a:p>
        </p:txBody>
      </p:sp>
      <p:sp>
        <p:nvSpPr>
          <p:cNvPr id="12" name="Rectangle 8" title="Side bar">
            <a:extLst>
              <a:ext uri="{FF2B5EF4-FFF2-40B4-BE49-F238E27FC236}">
                <a16:creationId xmlns:a16="http://schemas.microsoft.com/office/drawing/2014/main" id="{A0D2EC1D-9DE8-4D5A-9009-B21068BB3653}"/>
              </a:ext>
            </a:extLst>
          </p:cNvPr>
          <p:cNvSpPr/>
          <p:nvPr userDrawn="1"/>
        </p:nvSpPr>
        <p:spPr>
          <a:xfrm>
            <a:off x="0" y="5867400"/>
            <a:ext cx="12192000" cy="990600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AR" dirty="0"/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4DB809C8-A954-4EFE-A072-624FA18CD737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1008295" y="6039288"/>
            <a:ext cx="940913" cy="630412"/>
          </a:xfrm>
          <a:prstGeom prst="rect">
            <a:avLst/>
          </a:prstGeom>
        </p:spPr>
      </p:pic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67DB0683-827E-4136-9980-42052793FE0C}"/>
              </a:ext>
            </a:extLst>
          </p:cNvPr>
          <p:cNvSpPr txBox="1">
            <a:spLocks/>
          </p:cNvSpPr>
          <p:nvPr userDrawn="1"/>
        </p:nvSpPr>
        <p:spPr>
          <a:xfrm>
            <a:off x="5767883" y="5867400"/>
            <a:ext cx="6280830" cy="990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500" kern="1200" baseline="0">
                <a:solidFill>
                  <a:schemeClr val="bg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1050" dirty="0"/>
              <a:t>Av. Paseo Colón 823 10°</a:t>
            </a:r>
          </a:p>
          <a:p>
            <a:pPr algn="r"/>
            <a:r>
              <a:rPr lang="en-US" sz="1050" dirty="0"/>
              <a:t>Ciudad de Buenos Aires, Argentina</a:t>
            </a:r>
            <a:br>
              <a:rPr lang="en-US" sz="1050" dirty="0"/>
            </a:br>
            <a:r>
              <a:rPr lang="en-US" sz="1050" dirty="0"/>
              <a:t>Tel. 4361-8778</a:t>
            </a:r>
            <a:br>
              <a:rPr lang="en-US" sz="1050" dirty="0"/>
            </a:br>
            <a:r>
              <a:rPr lang="en-US" sz="1050" dirty="0"/>
              <a:t>educacionejecutiva@camarco.org.ar </a:t>
            </a:r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6B770003-0029-42DE-847F-1CE7ADFFD71F}"/>
              </a:ext>
            </a:extLst>
          </p:cNvPr>
          <p:cNvSpPr txBox="1">
            <a:spLocks/>
          </p:cNvSpPr>
          <p:nvPr userDrawn="1"/>
        </p:nvSpPr>
        <p:spPr>
          <a:xfrm>
            <a:off x="76200" y="5867400"/>
            <a:ext cx="12192000" cy="990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600" b="0" kern="1200" baseline="0">
                <a:solidFill>
                  <a:schemeClr val="bg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www.camarco.org.ar | www.egc-virtual.org.ar</a:t>
            </a:r>
            <a:endParaRPr lang="en-US" dirty="0"/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13CAC541-A4B4-4D83-B93F-7D3DF9F41665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0"/>
                    </a14:imgEffect>
                    <a14:imgEffect>
                      <a14:brightnessContrast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2437" y="6030053"/>
            <a:ext cx="665296" cy="665296"/>
          </a:xfrm>
          <a:prstGeom prst="rect">
            <a:avLst/>
          </a:prstGeom>
        </p:spPr>
      </p:pic>
      <p:sp>
        <p:nvSpPr>
          <p:cNvPr id="20" name="Rectangle 8" title="Side bar">
            <a:extLst>
              <a:ext uri="{FF2B5EF4-FFF2-40B4-BE49-F238E27FC236}">
                <a16:creationId xmlns:a16="http://schemas.microsoft.com/office/drawing/2014/main" id="{CA25EB4D-BCEE-4583-BEA0-9B096D09EDEF}"/>
              </a:ext>
            </a:extLst>
          </p:cNvPr>
          <p:cNvSpPr/>
          <p:nvPr userDrawn="1"/>
        </p:nvSpPr>
        <p:spPr>
          <a:xfrm>
            <a:off x="0" y="5821680"/>
            <a:ext cx="12192000" cy="45719"/>
          </a:xfrm>
          <a:prstGeom prst="rect">
            <a:avLst/>
          </a:prstGeom>
          <a:solidFill>
            <a:srgbClr val="0397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A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Helvetica LT Std Cond" panose="020B0506020202030204" pitchFamily="34" charset="0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Helvetica LT Std Cond" panose="020B0506020202030204" pitchFamily="34" charset="0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Helvetica LT Std Cond" panose="020B0506020202030204" pitchFamily="34" charset="0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Helvetica LT Std Cond" panose="020B0506020202030204" pitchFamily="34" charset="0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Helvetica LT Std Cond" panose="020B0506020202030204" pitchFamily="34" charset="0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Helvetica LT Std Cond" panose="020B0506020202030204" pitchFamily="34" charset="0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97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302F3B52-47C3-4121-9251-EBDEDE8044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932" y="622370"/>
            <a:ext cx="1122335" cy="1122335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A5F5625-8C48-4C71-9918-2635C2890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929" y="1744705"/>
            <a:ext cx="9612971" cy="2852737"/>
          </a:xfrm>
        </p:spPr>
        <p:txBody>
          <a:bodyPr>
            <a:noAutofit/>
          </a:bodyPr>
          <a:lstStyle/>
          <a:p>
            <a:pPr algn="l"/>
            <a:r>
              <a:rPr lang="es-AR" sz="4400" b="1" dirty="0"/>
              <a:t>HERRAMIENTAS PARA LA ADMINISTRACIÓN DE OBRAS</a:t>
            </a:r>
            <a:endParaRPr lang="es-AR" sz="4400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4D073E1-5D08-4340-8731-F77F048324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854262" y="5666228"/>
            <a:ext cx="9612971" cy="1143324"/>
          </a:xfrm>
        </p:spPr>
        <p:txBody>
          <a:bodyPr>
            <a:normAutofit/>
          </a:bodyPr>
          <a:lstStyle/>
          <a:p>
            <a:pPr algn="l">
              <a:spcAft>
                <a:spcPts val="600"/>
              </a:spcAft>
            </a:pPr>
            <a:r>
              <a:rPr lang="es-AR" dirty="0">
                <a:solidFill>
                  <a:schemeClr val="tx2"/>
                </a:solidFill>
              </a:rPr>
              <a:t>EDICIÓN 2022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D2EB2D24-B8BE-4EA5-B13B-49A6F6163C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0270" y="622370"/>
            <a:ext cx="1587294" cy="106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6222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áfico 6" descr="Grúa">
            <a:extLst>
              <a:ext uri="{FF2B5EF4-FFF2-40B4-BE49-F238E27FC236}">
                <a16:creationId xmlns:a16="http://schemas.microsoft.com/office/drawing/2014/main" id="{9C8E88AC-BE78-4559-8E1D-C75002B93E3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24680"/>
          <a:stretch/>
        </p:blipFill>
        <p:spPr>
          <a:xfrm>
            <a:off x="3472545" y="-609598"/>
            <a:ext cx="8530771" cy="6425434"/>
          </a:xfrm>
          <a:prstGeom prst="rect">
            <a:avLst/>
          </a:prstGeom>
        </p:spPr>
      </p:pic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E51503E-63F4-4AC5-BA34-920E297BF105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¿DE QUÉ TRATA EL CURSO?</a:t>
            </a:r>
          </a:p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r>
              <a:rPr lang="es-ES" sz="1800" dirty="0">
                <a:solidFill>
                  <a:schemeClr val="bg1">
                    <a:lumMod val="50000"/>
                  </a:schemeClr>
                </a:solidFill>
              </a:rPr>
              <a:t>Los administrativos de obra son un recurso fundamental en el desarrollo de las obras de construcción.</a:t>
            </a:r>
          </a:p>
          <a:p>
            <a:r>
              <a:rPr lang="es-ES" sz="1800" dirty="0">
                <a:solidFill>
                  <a:schemeClr val="bg1">
                    <a:lumMod val="50000"/>
                  </a:schemeClr>
                </a:solidFill>
              </a:rPr>
              <a:t>Para asistir en este proceso el curso brindará herramientas efectivas para la gestión de los administrativos en la obra y buscará agregar eficiencia en sus tareas cotidianas.</a:t>
            </a:r>
          </a:p>
          <a:p>
            <a:r>
              <a:rPr lang="es-ES" sz="1800" dirty="0">
                <a:solidFill>
                  <a:schemeClr val="bg1">
                    <a:lumMod val="50000"/>
                  </a:schemeClr>
                </a:solidFill>
              </a:rPr>
              <a:t>Su calidad de gestión tiene impacto directo en los resultados del negocio y en el valor agregado de la industria.</a:t>
            </a:r>
            <a:endParaRPr lang="es-AR" sz="18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3725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áfico 5" descr="Ojo de buey">
            <a:extLst>
              <a:ext uri="{FF2B5EF4-FFF2-40B4-BE49-F238E27FC236}">
                <a16:creationId xmlns:a16="http://schemas.microsoft.com/office/drawing/2014/main" id="{A4DAC4AC-79CD-4AAB-874E-E310621582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60825" y="-1500826"/>
            <a:ext cx="7331175" cy="7331175"/>
          </a:xfrm>
          <a:prstGeom prst="rect">
            <a:avLst/>
          </a:prstGeom>
        </p:spPr>
      </p:pic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E51503E-63F4-4AC5-BA34-920E297BF105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OBJETIVOS</a:t>
            </a:r>
          </a:p>
          <a:p>
            <a:pPr lvl="0"/>
            <a:r>
              <a:rPr lang="es-ES" sz="1800" dirty="0">
                <a:solidFill>
                  <a:schemeClr val="bg1">
                    <a:lumMod val="50000"/>
                  </a:schemeClr>
                </a:solidFill>
              </a:rPr>
              <a:t>Generar herramientas de control, planificación y seguimiento del módulo de información de gestión de todo tipo de obras.</a:t>
            </a:r>
          </a:p>
          <a:p>
            <a:pPr lvl="0"/>
            <a:r>
              <a:rPr lang="es-ES" sz="1800" dirty="0">
                <a:solidFill>
                  <a:schemeClr val="bg1">
                    <a:lumMod val="50000"/>
                  </a:schemeClr>
                </a:solidFill>
              </a:rPr>
              <a:t>Brindar herramientas para la confección de tableros de control y análisis de escenarios para toma de decisiones.</a:t>
            </a:r>
          </a:p>
          <a:p>
            <a:r>
              <a:rPr lang="es-ES" sz="1800" dirty="0">
                <a:solidFill>
                  <a:schemeClr val="bg1">
                    <a:lumMod val="50000"/>
                  </a:schemeClr>
                </a:solidFill>
              </a:rPr>
              <a:t>Entender al administrativo de obra dentro de una organización con objetivos, valores y cultura.</a:t>
            </a:r>
          </a:p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DESTINATARIOS</a:t>
            </a:r>
          </a:p>
          <a:p>
            <a:pPr algn="just">
              <a:lnSpc>
                <a:spcPts val="1500"/>
              </a:lnSpc>
              <a:spcAft>
                <a:spcPts val="1000"/>
              </a:spcAft>
            </a:pPr>
            <a:r>
              <a:rPr lang="es-ES" sz="1800" dirty="0">
                <a:solidFill>
                  <a:schemeClr val="bg1">
                    <a:lumMod val="50000"/>
                  </a:schemeClr>
                </a:solidFill>
              </a:rPr>
              <a:t>Todo el personal que se desempeñe en las oficinas técnicas de obras en la parte de administración, control de stock, control de personal etc.</a:t>
            </a:r>
            <a:endParaRPr lang="es-AR" sz="1800" dirty="0">
              <a:solidFill>
                <a:schemeClr val="bg1">
                  <a:lumMod val="50000"/>
                </a:schemeClr>
              </a:solidFill>
            </a:endParaRPr>
          </a:p>
          <a:p>
            <a:endParaRPr lang="es-ES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53747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áfico 9" descr="Micrófono de radiocomunicación">
            <a:extLst>
              <a:ext uri="{FF2B5EF4-FFF2-40B4-BE49-F238E27FC236}">
                <a16:creationId xmlns:a16="http://schemas.microsoft.com/office/drawing/2014/main" id="{32CDADCB-3DE7-47E5-B1E0-1BC8E773B34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0835"/>
          <a:stretch/>
        </p:blipFill>
        <p:spPr>
          <a:xfrm>
            <a:off x="4123026" y="-1494970"/>
            <a:ext cx="8068974" cy="7310806"/>
          </a:xfrm>
          <a:prstGeom prst="rect">
            <a:avLst/>
          </a:prstGeom>
        </p:spPr>
      </p:pic>
      <p:sp>
        <p:nvSpPr>
          <p:cNvPr id="9" name="Marcador de contenido 2">
            <a:extLst>
              <a:ext uri="{FF2B5EF4-FFF2-40B4-BE49-F238E27FC236}">
                <a16:creationId xmlns:a16="http://schemas.microsoft.com/office/drawing/2014/main" id="{9B2A8BF3-1494-4A40-A0CC-8DB229A86825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DOCENTE</a:t>
            </a:r>
            <a:br>
              <a:rPr lang="es-ES" sz="4000" b="1" dirty="0">
                <a:solidFill>
                  <a:srgbClr val="0397D6"/>
                </a:solidFill>
              </a:rPr>
            </a:b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 marL="1901952" lvl="4" indent="0">
              <a:buNone/>
            </a:pPr>
            <a:endParaRPr lang="es-ES" b="1" dirty="0">
              <a:solidFill>
                <a:schemeClr val="bg1">
                  <a:lumMod val="50000"/>
                </a:schemeClr>
              </a:solidFill>
            </a:endParaRPr>
          </a:p>
          <a:p>
            <a:pPr marL="2816352" lvl="6" indent="0">
              <a:buNone/>
            </a:pPr>
            <a:r>
              <a:rPr lang="es-ES" sz="1600" b="1" i="0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Arq. Julio Blanco</a:t>
            </a:r>
          </a:p>
          <a:p>
            <a:pPr marL="2816352" lvl="6" indent="0">
              <a:buNone/>
            </a:pPr>
            <a:endParaRPr lang="es-ES" sz="1600" b="1" i="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endParaRPr>
          </a:p>
          <a:p>
            <a:pPr lvl="6" algn="just"/>
            <a:r>
              <a:rPr lang="pt-BR" sz="1600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ARQUITECTO UBA </a:t>
            </a:r>
            <a:r>
              <a:rPr lang="pt-BR" sz="1600" dirty="0" err="1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Mat</a:t>
            </a:r>
            <a:r>
              <a:rPr lang="pt-BR" sz="1600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 CPAU 22952</a:t>
            </a:r>
            <a:r>
              <a:rPr lang="es-ES" sz="1600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. </a:t>
            </a:r>
          </a:p>
          <a:p>
            <a:pPr lvl="6" algn="just"/>
            <a:r>
              <a:rPr lang="es-ES" sz="1600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Dirección de obra para el estudio </a:t>
            </a:r>
            <a:r>
              <a:rPr lang="es-ES" sz="1600" dirty="0" err="1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Baudizzone</a:t>
            </a:r>
            <a:r>
              <a:rPr lang="es-ES" sz="1600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 </a:t>
            </a:r>
            <a:r>
              <a:rPr lang="es-ES" sz="1600" dirty="0" err="1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Lestard</a:t>
            </a:r>
            <a:r>
              <a:rPr lang="es-ES" sz="1600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 Varas en edificios de viviendas.</a:t>
            </a:r>
          </a:p>
          <a:p>
            <a:pPr lvl="6" algn="just"/>
            <a:r>
              <a:rPr lang="es-ES" sz="1600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FADU (1996- 2017) Docente en Construcciones 3 UP. </a:t>
            </a:r>
          </a:p>
          <a:p>
            <a:pPr lvl="6" algn="just"/>
            <a:r>
              <a:rPr lang="es-ES" sz="1600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Jefatura de obra para </a:t>
            </a:r>
            <a:r>
              <a:rPr lang="es-ES" sz="1600" dirty="0" err="1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Ibice</a:t>
            </a:r>
            <a:r>
              <a:rPr lang="es-ES" sz="1600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 construcciones en obras de gran escala</a:t>
            </a:r>
            <a:r>
              <a:rPr lang="en-US" sz="1600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.</a:t>
            </a:r>
          </a:p>
          <a:p>
            <a:pPr lvl="6" algn="just"/>
            <a:r>
              <a:rPr lang="es-ES" sz="1600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Dirección de obra y consultoría para </a:t>
            </a:r>
            <a:r>
              <a:rPr lang="es-ES" sz="1600" dirty="0" err="1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Trecc</a:t>
            </a:r>
            <a:r>
              <a:rPr lang="es-ES" sz="1600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.</a:t>
            </a:r>
            <a:endParaRPr lang="en-US" sz="16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endParaRPr>
          </a:p>
          <a:p>
            <a:pPr marL="0" indent="0">
              <a:buFont typeface="Franklin Gothic Book" panose="020B0503020102020204" pitchFamily="34" charset="0"/>
              <a:buNone/>
            </a:pPr>
            <a:endParaRPr lang="es-AR" dirty="0"/>
          </a:p>
        </p:txBody>
      </p:sp>
      <p:pic>
        <p:nvPicPr>
          <p:cNvPr id="8" name="Marcador de contenido 7">
            <a:extLst>
              <a:ext uri="{FF2B5EF4-FFF2-40B4-BE49-F238E27FC236}">
                <a16:creationId xmlns:a16="http://schemas.microsoft.com/office/drawing/2014/main" id="{48CB9898-CB0E-42FF-8A75-861A8FED0384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4"/>
          <a:stretch>
            <a:fillRect/>
          </a:stretch>
        </p:blipFill>
        <p:spPr>
          <a:xfrm>
            <a:off x="1029843" y="1745186"/>
            <a:ext cx="2339975" cy="2339975"/>
          </a:xfrm>
          <a:ln w="25400" cap="flat" cmpd="sng">
            <a:noFill/>
            <a:miter lim="800000"/>
          </a:ln>
          <a:effectLst/>
        </p:spPr>
      </p:pic>
    </p:spTree>
    <p:extLst>
      <p:ext uri="{BB962C8B-B14F-4D97-AF65-F5344CB8AC3E}">
        <p14:creationId xmlns:p14="http://schemas.microsoft.com/office/powerpoint/2010/main" val="37547160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áfico 9" descr="Micrófono de radiocomunicación">
            <a:extLst>
              <a:ext uri="{FF2B5EF4-FFF2-40B4-BE49-F238E27FC236}">
                <a16:creationId xmlns:a16="http://schemas.microsoft.com/office/drawing/2014/main" id="{32CDADCB-3DE7-47E5-B1E0-1BC8E773B34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0835"/>
          <a:stretch/>
        </p:blipFill>
        <p:spPr>
          <a:xfrm>
            <a:off x="4123026" y="-1480457"/>
            <a:ext cx="8068974" cy="7310806"/>
          </a:xfrm>
          <a:prstGeom prst="rect">
            <a:avLst/>
          </a:prstGeom>
        </p:spPr>
      </p:pic>
      <p:sp>
        <p:nvSpPr>
          <p:cNvPr id="9" name="Marcador de contenido 2">
            <a:extLst>
              <a:ext uri="{FF2B5EF4-FFF2-40B4-BE49-F238E27FC236}">
                <a16:creationId xmlns:a16="http://schemas.microsoft.com/office/drawing/2014/main" id="{9B2A8BF3-1494-4A40-A0CC-8DB229A86825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DOCENTE</a:t>
            </a:r>
            <a:br>
              <a:rPr lang="es-ES" sz="4000" b="1" dirty="0">
                <a:solidFill>
                  <a:srgbClr val="0397D6"/>
                </a:solidFill>
              </a:rPr>
            </a:b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 marL="2816352" lvl="6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s-AR" altLang="es-AR" sz="1800" b="1" dirty="0">
              <a:solidFill>
                <a:schemeClr val="bg1">
                  <a:lumMod val="50000"/>
                </a:schemeClr>
              </a:solidFill>
              <a:latin typeface="Helvetica LT Std Cond" panose="020B0506020202030204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16352" lvl="6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s-AR" altLang="es-AR" sz="1800" b="1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/>
                <a:ea typeface="Calibri" panose="020F0502020204030204" pitchFamily="34" charset="0"/>
                <a:cs typeface="Arial" panose="020B0604020202020204" pitchFamily="34" charset="0"/>
              </a:rPr>
              <a:t>Lic. P</a:t>
            </a:r>
            <a:r>
              <a:rPr lang="es-AR" altLang="es-AR" sz="1800" b="1" dirty="0" bmk="">
                <a:solidFill>
                  <a:schemeClr val="bg1">
                    <a:lumMod val="50000"/>
                  </a:schemeClr>
                </a:solidFill>
                <a:latin typeface="Helvetica LT Std Cond" panose="020B0506020202030204"/>
                <a:ea typeface="Calibri" panose="020F0502020204030204" pitchFamily="34" charset="0"/>
                <a:cs typeface="Arial" panose="020B0604020202020204" pitchFamily="34" charset="0"/>
              </a:rPr>
              <a:t>atricia Wilensky</a:t>
            </a:r>
          </a:p>
          <a:p>
            <a:pPr marL="2816352" lvl="6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s-AR" alt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 lvl="6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s-ES" altLang="es-AR" sz="1600" dirty="0" bmk="_Hlk15396140">
                <a:solidFill>
                  <a:schemeClr val="bg1">
                    <a:lumMod val="50000"/>
                  </a:schemeClr>
                </a:solidFill>
                <a:latin typeface="Helvetica LT Std Cond" panose="020B0506020202030204"/>
                <a:ea typeface="Times New Roman" panose="02020603050405020304" pitchFamily="18" charset="0"/>
                <a:cs typeface="Times New Roman" panose="02020603050405020304" pitchFamily="18" charset="0"/>
              </a:rPr>
              <a:t>Licenciada en Ciencias de la Educación. 1984.  </a:t>
            </a:r>
            <a:endParaRPr lang="es-AR" altLang="es-AR" sz="1600" dirty="0" bmk="_Hlk15396140">
              <a:solidFill>
                <a:schemeClr val="bg1">
                  <a:lumMod val="50000"/>
                </a:schemeClr>
              </a:solidFill>
            </a:endParaRPr>
          </a:p>
          <a:p>
            <a:pPr lvl="6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s-ES" altLang="es-AR" sz="1600" dirty="0" bmk="_Hlk15396140">
                <a:solidFill>
                  <a:schemeClr val="bg1">
                    <a:lumMod val="50000"/>
                  </a:schemeClr>
                </a:solidFill>
                <a:latin typeface="Helvetica LT Std Cond" panose="020B0506020202030204"/>
                <a:ea typeface="Times New Roman" panose="02020603050405020304" pitchFamily="18" charset="0"/>
                <a:cs typeface="Times New Roman" panose="02020603050405020304" pitchFamily="18" charset="0"/>
              </a:rPr>
              <a:t>Master en P. N. L. 1993</a:t>
            </a:r>
            <a:endParaRPr lang="es-AR" altLang="es-AR" sz="1600" dirty="0" bmk="_Hlk15396140">
              <a:solidFill>
                <a:schemeClr val="bg1">
                  <a:lumMod val="50000"/>
                </a:schemeClr>
              </a:solidFill>
            </a:endParaRPr>
          </a:p>
          <a:p>
            <a:pPr lvl="6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s-ES" altLang="es-AR" sz="1600" dirty="0" bmk="_Hlk15396140">
                <a:solidFill>
                  <a:schemeClr val="bg1">
                    <a:lumMod val="50000"/>
                  </a:schemeClr>
                </a:solidFill>
                <a:latin typeface="Helvetica LT Std Cond" panose="020B0506020202030204"/>
                <a:ea typeface="Times New Roman" panose="02020603050405020304" pitchFamily="18" charset="0"/>
                <a:cs typeface="Times New Roman" panose="02020603050405020304" pitchFamily="18" charset="0"/>
              </a:rPr>
              <a:t>Especialista en Didáctica a través del juego.</a:t>
            </a:r>
            <a:endParaRPr lang="es-AR" altLang="es-AR" sz="1600" dirty="0" bmk="_Hlk15396140">
              <a:solidFill>
                <a:schemeClr val="bg1">
                  <a:lumMod val="50000"/>
                </a:schemeClr>
              </a:solidFill>
            </a:endParaRPr>
          </a:p>
          <a:p>
            <a:pPr lvl="6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s-ES" altLang="es-AR" sz="1600" dirty="0" bmk="_Hlk15396140">
                <a:solidFill>
                  <a:schemeClr val="bg1">
                    <a:lumMod val="50000"/>
                  </a:schemeClr>
                </a:solidFill>
                <a:latin typeface="Helvetica LT Std Cond" panose="020B0506020202030204"/>
                <a:ea typeface="Times New Roman" panose="02020603050405020304" pitchFamily="18" charset="0"/>
                <a:cs typeface="Times New Roman" panose="02020603050405020304" pitchFamily="18" charset="0"/>
              </a:rPr>
              <a:t>Especialista en Aprendizaje emocional.</a:t>
            </a:r>
            <a:endParaRPr lang="es-AR" altLang="es-AR" sz="1600" dirty="0" bmk="_Hlk15396140">
              <a:solidFill>
                <a:schemeClr val="bg1">
                  <a:lumMod val="50000"/>
                </a:schemeClr>
              </a:solidFill>
            </a:endParaRPr>
          </a:p>
          <a:p>
            <a:pPr lvl="6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s-ES" altLang="es-AR" sz="1600" dirty="0" bmk="_Hlk15396140">
                <a:solidFill>
                  <a:schemeClr val="bg1">
                    <a:lumMod val="50000"/>
                  </a:schemeClr>
                </a:solidFill>
                <a:latin typeface="Helvetica LT Std Cond" panose="020B0506020202030204"/>
                <a:ea typeface="Times New Roman" panose="02020603050405020304" pitchFamily="18" charset="0"/>
                <a:cs typeface="Times New Roman" panose="02020603050405020304" pitchFamily="18" charset="0"/>
              </a:rPr>
              <a:t>Posgrado en Gestalt organizacional.</a:t>
            </a:r>
            <a:endParaRPr lang="es-AR" altLang="es-AR" sz="1600" dirty="0" bmk="_Hlk15396140">
              <a:solidFill>
                <a:schemeClr val="bg1">
                  <a:lumMod val="50000"/>
                </a:schemeClr>
              </a:solidFill>
            </a:endParaRPr>
          </a:p>
          <a:p>
            <a:pPr lvl="6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s-ES" altLang="es-AR" sz="1600" dirty="0" bmk="_Hlk15396140">
                <a:solidFill>
                  <a:schemeClr val="bg1">
                    <a:lumMod val="50000"/>
                  </a:schemeClr>
                </a:solidFill>
                <a:latin typeface="Helvetica LT Std Cond" panose="020B0506020202030204"/>
                <a:ea typeface="Times New Roman" panose="02020603050405020304" pitchFamily="18" charset="0"/>
                <a:cs typeface="Times New Roman" panose="02020603050405020304" pitchFamily="18" charset="0"/>
              </a:rPr>
              <a:t>Posgrado en Psicología </a:t>
            </a:r>
            <a:r>
              <a:rPr lang="es-ES" altLang="es-AR" sz="1600" dirty="0" err="1" bmk="_Hlk15396140">
                <a:solidFill>
                  <a:schemeClr val="bg1">
                    <a:lumMod val="50000"/>
                  </a:schemeClr>
                </a:solidFill>
                <a:latin typeface="Helvetica LT Std Cond" panose="020B0506020202030204"/>
                <a:ea typeface="Times New Roman" panose="02020603050405020304" pitchFamily="18" charset="0"/>
                <a:cs typeface="Times New Roman" panose="02020603050405020304" pitchFamily="18" charset="0"/>
              </a:rPr>
              <a:t>Junguiana</a:t>
            </a:r>
            <a:r>
              <a:rPr lang="es-ES" altLang="es-AR" sz="1600" dirty="0" bmk="_Hlk15396140">
                <a:solidFill>
                  <a:schemeClr val="bg1">
                    <a:lumMod val="50000"/>
                  </a:schemeClr>
                </a:solidFill>
                <a:latin typeface="Helvetica LT Std Cond" panose="020B0506020202030204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AR" altLang="es-AR" sz="1600" dirty="0" bmk="_Hlk15396140">
              <a:solidFill>
                <a:schemeClr val="bg1">
                  <a:lumMod val="50000"/>
                </a:schemeClr>
              </a:solidFill>
            </a:endParaRPr>
          </a:p>
          <a:p>
            <a:pPr lvl="6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s-ES" altLang="es-AR" sz="1600" dirty="0" bmk="_Hlk15396140">
                <a:solidFill>
                  <a:schemeClr val="bg1">
                    <a:lumMod val="50000"/>
                  </a:schemeClr>
                </a:solidFill>
                <a:latin typeface="Helvetica LT Std Cond" panose="020B0506020202030204"/>
                <a:ea typeface="Times New Roman" panose="02020603050405020304" pitchFamily="18" charset="0"/>
                <a:cs typeface="Times New Roman" panose="02020603050405020304" pitchFamily="18" charset="0"/>
              </a:rPr>
              <a:t>Posgrado en Psicología Sistémica (en curso).</a:t>
            </a:r>
            <a:endParaRPr lang="es-AR" altLang="es-AR" sz="1600" dirty="0" bmk="_Hlk15396140">
              <a:solidFill>
                <a:schemeClr val="bg1">
                  <a:lumMod val="50000"/>
                </a:schemeClr>
              </a:solidFill>
            </a:endParaRPr>
          </a:p>
          <a:p>
            <a:pPr marL="2816352" lvl="6" indent="0" algn="just">
              <a:buNone/>
            </a:pPr>
            <a:endParaRPr lang="en-US" sz="16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endParaRPr>
          </a:p>
          <a:p>
            <a:pPr marL="0" indent="0">
              <a:buFont typeface="Franklin Gothic Book" panose="020B0503020102020204" pitchFamily="34" charset="0"/>
              <a:buNone/>
            </a:pPr>
            <a:endParaRPr lang="es-AR" dirty="0"/>
          </a:p>
        </p:txBody>
      </p:sp>
      <p:pic>
        <p:nvPicPr>
          <p:cNvPr id="4" name="Imagen 3" descr="Imagen que contiene persona, mujer, interior, joven&#10;&#10;Descripción generada automáticamente">
            <a:extLst>
              <a:ext uri="{FF2B5EF4-FFF2-40B4-BE49-F238E27FC236}">
                <a16:creationId xmlns:a16="http://schemas.microsoft.com/office/drawing/2014/main" id="{C8614F13-8ED7-4376-9A30-32DE776CE5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9049" y="1703705"/>
            <a:ext cx="2422938" cy="2422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926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B3E31642-2F7F-4406-BF12-F4AE22E12118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br>
              <a:rPr lang="es-ES" b="1" dirty="0">
                <a:solidFill>
                  <a:srgbClr val="0397D6"/>
                </a:solidFill>
              </a:rPr>
            </a:br>
            <a:br>
              <a:rPr lang="es-ES" b="1" dirty="0">
                <a:solidFill>
                  <a:srgbClr val="0397D6"/>
                </a:solidFill>
              </a:rPr>
            </a:br>
            <a:r>
              <a:rPr lang="es-ES" sz="4000" b="1" dirty="0">
                <a:solidFill>
                  <a:srgbClr val="0397D6"/>
                </a:solidFill>
              </a:rPr>
              <a:t>TEMARIO DEL CURSO</a:t>
            </a:r>
            <a:br>
              <a:rPr lang="es-ES" sz="4000" b="1" dirty="0">
                <a:solidFill>
                  <a:srgbClr val="0397D6"/>
                </a:solidFill>
              </a:rPr>
            </a:b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400"/>
              </a:spcAft>
            </a:pPr>
            <a:r>
              <a:rPr lang="es-ES" sz="1600" b="1" dirty="0">
                <a:solidFill>
                  <a:srgbClr val="0397D6"/>
                </a:solidFill>
              </a:rPr>
              <a:t>UNIDAD 1</a:t>
            </a:r>
            <a:r>
              <a:rPr lang="es-ES" sz="1600" b="1" dirty="0">
                <a:solidFill>
                  <a:schemeClr val="bg1">
                    <a:lumMod val="50000"/>
                  </a:schemeClr>
                </a:solidFill>
              </a:rPr>
              <a:t>: </a:t>
            </a:r>
            <a:r>
              <a:rPr lang="es-ES" sz="1600" dirty="0">
                <a:solidFill>
                  <a:schemeClr val="bg1">
                    <a:lumMod val="50000"/>
                  </a:schemeClr>
                </a:solidFill>
              </a:rPr>
              <a:t>Introducción a las organizaciones. Dinámica de empresas constructoras. Foco en el negocio, cómo agregar valor.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400"/>
              </a:spcAft>
            </a:pPr>
            <a:r>
              <a:rPr lang="es-ES" sz="1600" b="1" dirty="0">
                <a:solidFill>
                  <a:srgbClr val="0397D6"/>
                </a:solidFill>
              </a:rPr>
              <a:t>UNIDAD 2</a:t>
            </a:r>
            <a:r>
              <a:rPr lang="es-ES" sz="1600" b="1" dirty="0">
                <a:solidFill>
                  <a:schemeClr val="bg1">
                    <a:lumMod val="50000"/>
                  </a:schemeClr>
                </a:solidFill>
              </a:rPr>
              <a:t>: </a:t>
            </a:r>
            <a:r>
              <a:rPr lang="es-ES" sz="1600" dirty="0">
                <a:solidFill>
                  <a:schemeClr val="bg1">
                    <a:lumMod val="50000"/>
                  </a:schemeClr>
                </a:solidFill>
              </a:rPr>
              <a:t>Plan de trabajos, cronograma, planificación comercial estratégica de las obras de construcción. Certificaciones, liquidaciones, estrategia de liquidaciones. Herramientas de medición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es-ES" sz="16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400"/>
              </a:spcAft>
            </a:pPr>
            <a:r>
              <a:rPr lang="es-ES" sz="1600" b="1" dirty="0">
                <a:solidFill>
                  <a:srgbClr val="0397D6"/>
                </a:solidFill>
              </a:rPr>
              <a:t>UNIDAD 3: </a:t>
            </a:r>
            <a:r>
              <a:rPr lang="es-ES" sz="1600" dirty="0">
                <a:solidFill>
                  <a:schemeClr val="bg1">
                    <a:lumMod val="50000"/>
                  </a:schemeClr>
                </a:solidFill>
              </a:rPr>
              <a:t>Sueldos y jornales, liquidación de sueldos. Planificación de remuneraciones. Sistema de fondo de desempleo. Desempeño del IERIC y de la UOCRA en la gestión de sueldos y jornales.  Presentismo, inasistencias, justificadas e injustificadas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.</a:t>
            </a:r>
            <a:r>
              <a:rPr lang="es-ES" sz="1600" dirty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400"/>
              </a:spcAft>
            </a:pPr>
            <a:r>
              <a:rPr lang="es-ES" sz="1600" b="1" dirty="0">
                <a:solidFill>
                  <a:srgbClr val="0397D6"/>
                </a:solidFill>
              </a:rPr>
              <a:t>UNIDAD 4: </a:t>
            </a:r>
            <a:r>
              <a:rPr lang="es-ES" sz="1600" dirty="0">
                <a:solidFill>
                  <a:schemeClr val="bg1">
                    <a:lumMod val="50000"/>
                  </a:schemeClr>
                </a:solidFill>
              </a:rPr>
              <a:t>Logística en la industria de la construcción. Circuito ingresos de herramientas, equipos y materiales, solicitudes. Control por indicadores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400"/>
              </a:spcAft>
            </a:pPr>
            <a:r>
              <a:rPr lang="es-ES" sz="1600" b="1" dirty="0">
                <a:solidFill>
                  <a:srgbClr val="0397D6"/>
                </a:solidFill>
              </a:rPr>
              <a:t>UNIDAD 5: </a:t>
            </a:r>
            <a:r>
              <a:rPr lang="es-ES" sz="1600" dirty="0">
                <a:solidFill>
                  <a:schemeClr val="bg1">
                    <a:lumMod val="50000"/>
                  </a:schemeClr>
                </a:solidFill>
              </a:rPr>
              <a:t>Seguridad e higiene en obras de construcción. Reglamentación, Comunicación interna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es-ES" sz="16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400"/>
              </a:spcAft>
            </a:pPr>
            <a:r>
              <a:rPr lang="es-ES" sz="1600" b="1" dirty="0">
                <a:solidFill>
                  <a:srgbClr val="0397D6"/>
                </a:solidFill>
              </a:rPr>
              <a:t>UNIDAD 6: </a:t>
            </a:r>
            <a:r>
              <a:rPr lang="es-ES" sz="1600" dirty="0">
                <a:solidFill>
                  <a:schemeClr val="bg1">
                    <a:lumMod val="50000"/>
                  </a:schemeClr>
                </a:solidFill>
              </a:rPr>
              <a:t>Liderazgo, Negociación, Resolución de conflictos vinculado a los principales conflictos que surgen en las obras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es-ES" sz="16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Font typeface="Franklin Gothic Book" panose="020B0503020102020204" pitchFamily="34" charset="0"/>
              <a:buNone/>
            </a:pP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7543157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áfico 12" descr="Cronómetro">
            <a:extLst>
              <a:ext uri="{FF2B5EF4-FFF2-40B4-BE49-F238E27FC236}">
                <a16:creationId xmlns:a16="http://schemas.microsoft.com/office/drawing/2014/main" id="{4E941B11-8695-4123-A867-5E4CAED867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92056" y="-1100222"/>
            <a:ext cx="7017658" cy="7017658"/>
          </a:xfrm>
          <a:prstGeom prst="rect">
            <a:avLst/>
          </a:prstGeom>
        </p:spPr>
      </p:pic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FF41F212-B5CF-4555-8239-94EC0A0FFFBC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br>
              <a:rPr lang="es-ES" sz="4000" b="1" dirty="0">
                <a:solidFill>
                  <a:srgbClr val="0397D6"/>
                </a:solidFill>
              </a:rPr>
            </a:br>
            <a:r>
              <a:rPr lang="es-ES" sz="4000" b="1" dirty="0">
                <a:solidFill>
                  <a:srgbClr val="0397D6"/>
                </a:solidFill>
              </a:rPr>
              <a:t>DIAS Y HORARIOS</a:t>
            </a:r>
          </a:p>
          <a:p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Inicia el 31 </a:t>
            </a:r>
            <a:r>
              <a:rPr lang="es-AR" sz="1600">
                <a:solidFill>
                  <a:schemeClr val="bg1">
                    <a:lumMod val="50000"/>
                  </a:schemeClr>
                </a:solidFill>
              </a:rPr>
              <a:t>de octubre. 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Lunes de 17.30 a 20 horas. 6 clases.</a:t>
            </a:r>
          </a:p>
          <a:p>
            <a:pPr marL="0" indent="0">
              <a:buNone/>
            </a:pP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MODALIDAD ONLINE</a:t>
            </a:r>
          </a:p>
          <a:p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El curso se dicta en la plataforma online de la Escuela de Gestión de la Construcción.</a:t>
            </a:r>
          </a:p>
          <a:p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Esta modalidad permite que los participantes realicen el curso </a:t>
            </a:r>
            <a:r>
              <a:rPr lang="es-AR" sz="1600" b="1" dirty="0">
                <a:solidFill>
                  <a:schemeClr val="bg1">
                    <a:lumMod val="50000"/>
                  </a:schemeClr>
                </a:solidFill>
              </a:rPr>
              <a:t>desde cualquier computadora conectada a internet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, sin necesidad de trasladarse a otro sitio.</a:t>
            </a:r>
          </a:p>
          <a:p>
            <a:pPr algn="just"/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Nuestra propuesta es </a:t>
            </a:r>
            <a:r>
              <a:rPr lang="es-AR" sz="1600" b="1" dirty="0">
                <a:solidFill>
                  <a:schemeClr val="bg1">
                    <a:lumMod val="50000"/>
                  </a:schemeClr>
                </a:solidFill>
              </a:rPr>
              <a:t>sincrónica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. Es decir, tanto el docente como los participantes, se encuentran en el mismo momento en un aula online (un link al que acceden los inscriptos). Contando con micrófono y webcam se facilita la interacción como si estuviéramos todos cara a cara. Si bien las clases se graban, están demostradas las ventajas sociales del aprendizaje en común, por lo que valoramos la participación activa de todos.</a:t>
            </a:r>
          </a:p>
          <a:p>
            <a:pPr marL="0" indent="0">
              <a:buNone/>
            </a:pP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9532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áfico 2" descr="Informática en la nube">
            <a:extLst>
              <a:ext uri="{FF2B5EF4-FFF2-40B4-BE49-F238E27FC236}">
                <a16:creationId xmlns:a16="http://schemas.microsoft.com/office/drawing/2014/main" id="{453A1A18-9266-4ED2-9ED4-3882D4E1BC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-798287" y="-1045029"/>
            <a:ext cx="6633029" cy="6633029"/>
          </a:xfrm>
          <a:prstGeom prst="rect">
            <a:avLst/>
          </a:prstGeom>
        </p:spPr>
      </p:pic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FF41F212-B5CF-4555-8239-94EC0A0FFFBC}"/>
              </a:ext>
            </a:extLst>
          </p:cNvPr>
          <p:cNvSpPr txBox="1">
            <a:spLocks/>
          </p:cNvSpPr>
          <p:nvPr/>
        </p:nvSpPr>
        <p:spPr>
          <a:xfrm>
            <a:off x="6096000" y="0"/>
            <a:ext cx="5066953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br>
              <a:rPr lang="es-ES" sz="4000" b="1" dirty="0">
                <a:solidFill>
                  <a:srgbClr val="0397D6"/>
                </a:solidFill>
              </a:rPr>
            </a:br>
            <a:br>
              <a:rPr lang="es-ES" sz="4000" b="1" dirty="0">
                <a:solidFill>
                  <a:srgbClr val="0397D6"/>
                </a:solidFill>
              </a:rPr>
            </a:br>
            <a:r>
              <a:rPr lang="es-ES" sz="4000" b="1" dirty="0">
                <a:solidFill>
                  <a:srgbClr val="0397D6"/>
                </a:solidFill>
              </a:rPr>
              <a:t>CAMPUS VIRTUAL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Al mismo tiempo, contamos con un Campus Virtual (www.egc-virtual.org.ar) donde se encuentran los materiales de apoyo, lecturas y bibliografía, ejercicios, foros y todo lo necesario para propiciar la mejor experiencia educativa posible. Se accede con usuario y contraseña provistos tras realizar la inscripción.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Al finalizar cada clase realizamos una encuesta de satisfacción de los participantes cuyos resultados, que orientan al equipo docente a mejorar encuentro tras encuentro, estarán publicados semana a semana en nuestro Campus Virtual.</a:t>
            </a:r>
          </a:p>
          <a:p>
            <a:pPr marL="0" indent="0">
              <a:buNone/>
            </a:pP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20975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áfico 8" descr="Bombilla">
            <a:extLst>
              <a:ext uri="{FF2B5EF4-FFF2-40B4-BE49-F238E27FC236}">
                <a16:creationId xmlns:a16="http://schemas.microsoft.com/office/drawing/2014/main" id="{2547A9AA-DD16-4960-AC97-31817FC0F7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65493" y="-1791283"/>
            <a:ext cx="7532913" cy="7532913"/>
          </a:xfrm>
          <a:prstGeom prst="rect">
            <a:avLst/>
          </a:prstGeom>
        </p:spPr>
      </p:pic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4EFA50D3-7C9E-4A24-97B2-D07652122255}"/>
              </a:ext>
            </a:extLst>
          </p:cNvPr>
          <p:cNvSpPr txBox="1">
            <a:spLocks/>
          </p:cNvSpPr>
          <p:nvPr/>
        </p:nvSpPr>
        <p:spPr>
          <a:xfrm>
            <a:off x="1029049" y="1434517"/>
            <a:ext cx="10133901" cy="42364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Franklin Gothic Book" panose="020B0503020102020204" pitchFamily="34" charset="0"/>
              <a:buNone/>
            </a:pPr>
            <a:endParaRPr lang="es-AR" dirty="0"/>
          </a:p>
        </p:txBody>
      </p:sp>
      <p:sp>
        <p:nvSpPr>
          <p:cNvPr id="7" name="Marcador de contenido 2">
            <a:extLst>
              <a:ext uri="{FF2B5EF4-FFF2-40B4-BE49-F238E27FC236}">
                <a16:creationId xmlns:a16="http://schemas.microsoft.com/office/drawing/2014/main" id="{34F3676E-F8D6-409F-9428-EE9E858F365A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NUESTRA IDEA DE FORMACIÓN</a:t>
            </a:r>
            <a:br>
              <a:rPr lang="es-ES" sz="4000" b="1" dirty="0">
                <a:solidFill>
                  <a:srgbClr val="0397D6"/>
                </a:solidFill>
              </a:rPr>
            </a:b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Las instancias de capacitación de profesionales (adultos) no pueden plantearse como clases universitarias.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Sabemos que el profesional que participa de nuestros cursos, en general, se encuentra trabajando, tiene responsabilidades laborales, personales y familiares… y por tanto, su tiempo es escaso.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Nuestro compromiso es </a:t>
            </a:r>
            <a:r>
              <a:rPr lang="es-AR" sz="1600" b="1" dirty="0">
                <a:solidFill>
                  <a:schemeClr val="bg1">
                    <a:lumMod val="50000"/>
                  </a:schemeClr>
                </a:solidFill>
              </a:rPr>
              <a:t>respetar a los participantes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 generando la mejor experiencia académica posible.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Por ello, diseñamos instancias de formación que resulten atractivas, eficientes y adecuadas para quienes desempeñan su profesión en distintos puntos de la cadena de valor de la construcción. </a:t>
            </a:r>
          </a:p>
          <a:p>
            <a:pPr marL="0" indent="0">
              <a:buFont typeface="Franklin Gothic Book" panose="020B0503020102020204" pitchFamily="34" charset="0"/>
              <a:buNone/>
            </a:pP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902096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39E06FE4-8C51-44CC-902A-82FD58823DDB}"/>
              </a:ext>
            </a:extLst>
          </p:cNvPr>
          <p:cNvSpPr txBox="1"/>
          <p:nvPr/>
        </p:nvSpPr>
        <p:spPr>
          <a:xfrm>
            <a:off x="1166070" y="2953513"/>
            <a:ext cx="27583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Nuestro equipo docente cuenta con experiencia </a:t>
            </a:r>
            <a:r>
              <a:rPr lang="es-AR" sz="1200" b="1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didáctica y pedagógica</a:t>
            </a:r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. Pero fundamentalmente, han desarrollado una </a:t>
            </a:r>
            <a:r>
              <a:rPr lang="es-AR" sz="1200" b="1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carrera profesional </a:t>
            </a:r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en la industria.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10B2A56-1E1C-4C1F-A667-1C9209EC6119}"/>
              </a:ext>
            </a:extLst>
          </p:cNvPr>
          <p:cNvSpPr txBox="1"/>
          <p:nvPr/>
        </p:nvSpPr>
        <p:spPr>
          <a:xfrm>
            <a:off x="2374085" y="4396637"/>
            <a:ext cx="29512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Contamos con las ganas y la disposición de los participantes de </a:t>
            </a:r>
            <a:r>
              <a:rPr lang="es-AR" sz="1200" b="1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recrear sus prácticas profesionales </a:t>
            </a:r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a partir de la experiencia del curso.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A9E48DE-AC00-4319-BD27-5C24D484D6E6}"/>
              </a:ext>
            </a:extLst>
          </p:cNvPr>
          <p:cNvSpPr txBox="1"/>
          <p:nvPr/>
        </p:nvSpPr>
        <p:spPr>
          <a:xfrm>
            <a:off x="8264011" y="2970291"/>
            <a:ext cx="29847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En el mar de información que existe, seleccionamos los mejores materiales para </a:t>
            </a:r>
            <a:r>
              <a:rPr lang="es-AR" sz="1200" b="1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complementar el aprendizaje que esperamos</a:t>
            </a:r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B7B09ED-A96E-44D0-AAA6-DBD1A2898553}"/>
              </a:ext>
            </a:extLst>
          </p:cNvPr>
          <p:cNvSpPr txBox="1"/>
          <p:nvPr/>
        </p:nvSpPr>
        <p:spPr>
          <a:xfrm>
            <a:off x="6880809" y="1540337"/>
            <a:ext cx="2875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Cada curso busca resolver determinadas problemáticas ya que nos enfocamos en los </a:t>
            </a:r>
            <a:r>
              <a:rPr lang="es-AR" sz="1200" b="1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saberes procedimentales </a:t>
            </a:r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por sobre los teóricos.</a:t>
            </a:r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99AD3AE5-4333-460C-97BB-FB1114CF71A5}"/>
              </a:ext>
            </a:extLst>
          </p:cNvPr>
          <p:cNvSpPr txBox="1">
            <a:spLocks/>
          </p:cNvSpPr>
          <p:nvPr/>
        </p:nvSpPr>
        <p:spPr>
          <a:xfrm>
            <a:off x="1029048" y="576743"/>
            <a:ext cx="11162951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j-ea"/>
                <a:cs typeface="+mj-cs"/>
              </a:defRPr>
            </a:lvl1pPr>
          </a:lstStyle>
          <a:p>
            <a:r>
              <a:rPr lang="es-ES" sz="4000" b="1" dirty="0">
                <a:solidFill>
                  <a:srgbClr val="0397D6"/>
                </a:solidFill>
                <a:ea typeface="+mn-ea"/>
                <a:cs typeface="+mn-cs"/>
              </a:rPr>
              <a:t>NUESTRA IDEA</a:t>
            </a:r>
          </a:p>
          <a:p>
            <a:r>
              <a:rPr lang="es-ES" sz="4000" b="1" dirty="0">
                <a:solidFill>
                  <a:srgbClr val="0397D6"/>
                </a:solidFill>
                <a:ea typeface="+mn-ea"/>
                <a:cs typeface="+mn-cs"/>
              </a:rPr>
              <a:t>DE FORMACIÓN</a:t>
            </a:r>
            <a:endParaRPr lang="es-AR" sz="4000" b="1" dirty="0">
              <a:solidFill>
                <a:srgbClr val="0397D6"/>
              </a:solidFill>
              <a:ea typeface="+mn-ea"/>
              <a:cs typeface="+mn-cs"/>
            </a:endParaRPr>
          </a:p>
        </p:txBody>
      </p:sp>
      <p:graphicFrame>
        <p:nvGraphicFramePr>
          <p:cNvPr id="9" name="Marcador de contenido 3">
            <a:extLst>
              <a:ext uri="{FF2B5EF4-FFF2-40B4-BE49-F238E27FC236}">
                <a16:creationId xmlns:a16="http://schemas.microsoft.com/office/drawing/2014/main" id="{56089DF9-E7A8-44FF-9DAB-DAAB08A781EA}"/>
              </a:ext>
            </a:extLst>
          </p:cNvPr>
          <p:cNvGraphicFramePr>
            <a:graphicFrameLocks/>
          </p:cNvGraphicFramePr>
          <p:nvPr/>
        </p:nvGraphicFramePr>
        <p:xfrm>
          <a:off x="3308159" y="1378416"/>
          <a:ext cx="5575681" cy="39979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69316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áfico 3" descr="Diploma">
            <a:extLst>
              <a:ext uri="{FF2B5EF4-FFF2-40B4-BE49-F238E27FC236}">
                <a16:creationId xmlns:a16="http://schemas.microsoft.com/office/drawing/2014/main" id="{9300DA64-C750-4293-B3A6-5D56E40E8D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4326" y="-1277258"/>
            <a:ext cx="8401573" cy="8401573"/>
          </a:xfrm>
          <a:prstGeom prst="rect">
            <a:avLst/>
          </a:prstGeom>
        </p:spPr>
      </p:pic>
      <p:sp>
        <p:nvSpPr>
          <p:cNvPr id="6" name="Marcador de contenido 2">
            <a:extLst>
              <a:ext uri="{FF2B5EF4-FFF2-40B4-BE49-F238E27FC236}">
                <a16:creationId xmlns:a16="http://schemas.microsoft.com/office/drawing/2014/main" id="{6A0CD344-F5A4-43B4-8223-D2DF5D94F55E}"/>
              </a:ext>
            </a:extLst>
          </p:cNvPr>
          <p:cNvSpPr txBox="1">
            <a:spLocks/>
          </p:cNvSpPr>
          <p:nvPr/>
        </p:nvSpPr>
        <p:spPr>
          <a:xfrm>
            <a:off x="1029049" y="-49033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CONDICIONES DE APROBACIÓN</a:t>
            </a:r>
            <a:br>
              <a:rPr lang="es-ES" sz="4000" b="1" dirty="0">
                <a:solidFill>
                  <a:srgbClr val="0397D6"/>
                </a:solidFill>
              </a:rPr>
            </a:b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Se deberá participar activamente de cada una de las clases sincrónicas (por zoom), a través del uso del </a:t>
            </a:r>
            <a:r>
              <a:rPr lang="es-AR" sz="1600" b="1" dirty="0">
                <a:solidFill>
                  <a:schemeClr val="bg1">
                    <a:lumMod val="50000"/>
                  </a:schemeClr>
                </a:solidFill>
              </a:rPr>
              <a:t>micrófono y la webcam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. Se realizará un control de la asistencia, que es la condición mínima de participación. 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En el campus virtual se espera la participación activa en foros y distintas actividades. </a:t>
            </a:r>
          </a:p>
          <a:p>
            <a:pPr>
              <a:lnSpc>
                <a:spcPct val="15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Para obtener el </a:t>
            </a:r>
            <a:r>
              <a:rPr lang="es-AR" sz="1600" b="1" dirty="0">
                <a:solidFill>
                  <a:schemeClr val="bg1">
                    <a:lumMod val="50000"/>
                  </a:schemeClr>
                </a:solidFill>
              </a:rPr>
              <a:t>Certificado de Aprobación de la Capacitación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, el participante deberá cumplimentar:</a:t>
            </a:r>
            <a:br>
              <a:rPr lang="es-AR" sz="1600" i="1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s-AR" sz="1600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AR" sz="1600" i="0" dirty="0">
                <a:solidFill>
                  <a:srgbClr val="0397D6"/>
                </a:solidFill>
              </a:rPr>
              <a:t>Participación en los foros y en las actividades propuestas en el Campus Virtual</a:t>
            </a:r>
            <a:br>
              <a:rPr lang="es-AR" sz="1600" i="0" dirty="0">
                <a:solidFill>
                  <a:srgbClr val="0397D6"/>
                </a:solidFill>
              </a:rPr>
            </a:br>
            <a:r>
              <a:rPr lang="es-AR" sz="1600" i="0" dirty="0">
                <a:solidFill>
                  <a:srgbClr val="0397D6"/>
                </a:solidFill>
              </a:rPr>
              <a:t>	Calificación mínima de 7 puntos en la evaluación o ejercitación final del curso </a:t>
            </a:r>
          </a:p>
          <a:p>
            <a:pPr marL="530352" lvl="1" indent="0">
              <a:lnSpc>
                <a:spcPct val="100000"/>
              </a:lnSpc>
              <a:buNone/>
            </a:pPr>
            <a:r>
              <a:rPr lang="es-AR" sz="1600" i="0" dirty="0">
                <a:solidFill>
                  <a:srgbClr val="0397D6"/>
                </a:solidFill>
              </a:rPr>
              <a:t>	Asistencia mínima del 80% verificada por la conexión en tiempo y forma. </a:t>
            </a:r>
          </a:p>
          <a:p>
            <a:pPr marL="0" indent="0">
              <a:buFont typeface="Franklin Gothic Book" panose="020B0503020102020204" pitchFamily="34" charset="0"/>
              <a:buNone/>
            </a:pP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9127194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áfico 10" descr="Monedas">
            <a:extLst>
              <a:ext uri="{FF2B5EF4-FFF2-40B4-BE49-F238E27FC236}">
                <a16:creationId xmlns:a16="http://schemas.microsoft.com/office/drawing/2014/main" id="{80162C7A-9ED4-49BB-B9DC-432A0F59C4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9023" y="-1523236"/>
            <a:ext cx="7651892" cy="7651892"/>
          </a:xfrm>
          <a:prstGeom prst="rect">
            <a:avLst/>
          </a:prstGeom>
        </p:spPr>
      </p:pic>
      <p:sp>
        <p:nvSpPr>
          <p:cNvPr id="7" name="Marcador de contenido 2">
            <a:extLst>
              <a:ext uri="{FF2B5EF4-FFF2-40B4-BE49-F238E27FC236}">
                <a16:creationId xmlns:a16="http://schemas.microsoft.com/office/drawing/2014/main" id="{D0DCF423-399D-4523-A41E-E644F9DC61EF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br>
              <a:rPr lang="es-ES" b="1" dirty="0">
                <a:solidFill>
                  <a:srgbClr val="0397D6"/>
                </a:solidFill>
              </a:rPr>
            </a:br>
            <a:br>
              <a:rPr lang="es-ES" b="1" dirty="0">
                <a:solidFill>
                  <a:srgbClr val="0397D6"/>
                </a:solidFill>
              </a:rPr>
            </a:br>
            <a:br>
              <a:rPr lang="es-ES" b="1" dirty="0">
                <a:solidFill>
                  <a:srgbClr val="0397D6"/>
                </a:solidFill>
              </a:rPr>
            </a:br>
            <a:r>
              <a:rPr lang="es-ES" sz="4000" b="1" dirty="0">
                <a:solidFill>
                  <a:srgbClr val="0397D6"/>
                </a:solidFill>
              </a:rPr>
              <a:t>FORMAS DE PAGO</a:t>
            </a:r>
          </a:p>
          <a:p>
            <a:pPr>
              <a:lnSpc>
                <a:spcPct val="110000"/>
              </a:lnSpc>
            </a:pPr>
            <a:r>
              <a:rPr lang="es-AR" sz="1800" b="1" dirty="0">
                <a:solidFill>
                  <a:srgbClr val="0397D6"/>
                </a:solidFill>
              </a:rPr>
              <a:t>Si se inscribe a través de una empresa (socia o no)</a:t>
            </a:r>
          </a:p>
          <a:p>
            <a:pPr marL="530352" lvl="1" indent="0">
              <a:lnSpc>
                <a:spcPct val="110000"/>
              </a:lnSpc>
              <a:buNone/>
            </a:pPr>
            <a:r>
              <a:rPr lang="es-AR" sz="1600" b="1" dirty="0">
                <a:solidFill>
                  <a:srgbClr val="0397D6"/>
                </a:solidFill>
              </a:rPr>
              <a:t>Si es socio de la Cámara, a través de su Cuenta Corriente en la Institución.</a:t>
            </a:r>
          </a:p>
          <a:p>
            <a:pPr marL="530352" lvl="1" indent="0">
              <a:lnSpc>
                <a:spcPct val="110000"/>
              </a:lnSpc>
              <a:buNone/>
            </a:pPr>
            <a:r>
              <a:rPr lang="es-AR" sz="1600" i="0" dirty="0">
                <a:solidFill>
                  <a:schemeClr val="bg1">
                    <a:lumMod val="50000"/>
                  </a:schemeClr>
                </a:solidFill>
              </a:rPr>
              <a:t>Podrá pagar personalmente contra factura, en efectivo, cheque o transferencia bancaria.</a:t>
            </a:r>
          </a:p>
          <a:p>
            <a:pPr marL="530352" lvl="1" indent="0">
              <a:lnSpc>
                <a:spcPct val="110000"/>
              </a:lnSpc>
              <a:buNone/>
            </a:pPr>
            <a:r>
              <a:rPr lang="es-AR" sz="1600" b="1" dirty="0">
                <a:solidFill>
                  <a:srgbClr val="0397D6"/>
                </a:solidFill>
              </a:rPr>
              <a:t>Si no es socio de la Cámara</a:t>
            </a:r>
          </a:p>
          <a:p>
            <a:pPr marL="530352" lvl="1" indent="0">
              <a:lnSpc>
                <a:spcPct val="110000"/>
              </a:lnSpc>
              <a:buNone/>
            </a:pPr>
            <a:r>
              <a:rPr lang="es-AR" sz="1600" i="0" dirty="0">
                <a:solidFill>
                  <a:schemeClr val="bg1">
                    <a:lumMod val="50000"/>
                  </a:schemeClr>
                </a:solidFill>
              </a:rPr>
              <a:t>Podrá pagar, contra factura, a través de cheque o transferencia bancaria. </a:t>
            </a:r>
          </a:p>
          <a:p>
            <a:pPr marL="530352" lvl="1" indent="0">
              <a:lnSpc>
                <a:spcPct val="110000"/>
              </a:lnSpc>
              <a:buNone/>
            </a:pPr>
            <a:endParaRPr lang="es-AR" sz="1600" i="0" dirty="0">
              <a:solidFill>
                <a:schemeClr val="bg1">
                  <a:lumMod val="50000"/>
                </a:schemeClr>
              </a:solidFill>
            </a:endParaRPr>
          </a:p>
          <a:p>
            <a:pPr marL="384048" lvl="1">
              <a:lnSpc>
                <a:spcPct val="110000"/>
              </a:lnSpc>
              <a:spcBef>
                <a:spcPts val="1000"/>
              </a:spcBef>
              <a:buFont typeface="Franklin Gothic Book" panose="020B0503020102020204" pitchFamily="34" charset="0"/>
              <a:buChar char="■"/>
            </a:pPr>
            <a:r>
              <a:rPr lang="es-AR" sz="1800" b="1" dirty="0">
                <a:solidFill>
                  <a:srgbClr val="0397D6"/>
                </a:solidFill>
              </a:rPr>
              <a:t>Si se inscribe de modo independiente o particular (no vinculado a una empresa)</a:t>
            </a:r>
          </a:p>
          <a:p>
            <a:pPr marL="530352" lvl="1" indent="0">
              <a:lnSpc>
                <a:spcPct val="110000"/>
              </a:lnSpc>
              <a:buNone/>
            </a:pPr>
            <a:r>
              <a:rPr lang="es-AR" sz="1600" i="0" dirty="0">
                <a:solidFill>
                  <a:schemeClr val="bg1">
                    <a:lumMod val="50000"/>
                  </a:schemeClr>
                </a:solidFill>
              </a:rPr>
              <a:t>El único modo de pago es a través de Mercado Pago, en el mismo momento de la inscripción en la web. La plataforma admite pagar por </a:t>
            </a:r>
            <a:r>
              <a:rPr lang="es-AR" sz="1600" i="0" dirty="0" err="1">
                <a:solidFill>
                  <a:schemeClr val="bg1">
                    <a:lumMod val="50000"/>
                  </a:schemeClr>
                </a:solidFill>
              </a:rPr>
              <a:t>PagoFácil</a:t>
            </a:r>
            <a:r>
              <a:rPr lang="es-AR" sz="1600" i="0" dirty="0">
                <a:solidFill>
                  <a:schemeClr val="bg1">
                    <a:lumMod val="50000"/>
                  </a:schemeClr>
                </a:solidFill>
              </a:rPr>
              <a:t>, tarjetas de crédito y débito, transferencia en Red Link. </a:t>
            </a:r>
          </a:p>
        </p:txBody>
      </p:sp>
    </p:spTree>
    <p:extLst>
      <p:ext uri="{BB962C8B-B14F-4D97-AF65-F5344CB8AC3E}">
        <p14:creationId xmlns:p14="http://schemas.microsoft.com/office/powerpoint/2010/main" val="22871183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áfico 8" descr="Sobre">
            <a:extLst>
              <a:ext uri="{FF2B5EF4-FFF2-40B4-BE49-F238E27FC236}">
                <a16:creationId xmlns:a16="http://schemas.microsoft.com/office/drawing/2014/main" id="{BBF5272D-BD85-4AFB-B566-B308B1773E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3985037" y="-2488904"/>
            <a:ext cx="9346904" cy="9346904"/>
          </a:xfrm>
          <a:prstGeom prst="rect">
            <a:avLst/>
          </a:prstGeom>
        </p:spPr>
      </p:pic>
      <p:sp>
        <p:nvSpPr>
          <p:cNvPr id="8" name="Marcador de contenido 2">
            <a:extLst>
              <a:ext uri="{FF2B5EF4-FFF2-40B4-BE49-F238E27FC236}">
                <a16:creationId xmlns:a16="http://schemas.microsoft.com/office/drawing/2014/main" id="{6A46DF69-6E4F-4663-BAF7-04543B0EFD20}"/>
              </a:ext>
            </a:extLst>
          </p:cNvPr>
          <p:cNvSpPr txBox="1">
            <a:spLocks/>
          </p:cNvSpPr>
          <p:nvPr/>
        </p:nvSpPr>
        <p:spPr>
          <a:xfrm>
            <a:off x="4905286" y="0"/>
            <a:ext cx="7286713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endParaRPr lang="es-ES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endParaRPr lang="es-ES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endParaRPr lang="es-ES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br>
              <a:rPr lang="es-ES" b="1" dirty="0">
                <a:solidFill>
                  <a:srgbClr val="0397D6"/>
                </a:solidFill>
              </a:rPr>
            </a:br>
            <a:br>
              <a:rPr lang="es-ES" b="1" dirty="0">
                <a:solidFill>
                  <a:srgbClr val="0397D6"/>
                </a:solidFill>
              </a:rPr>
            </a:br>
            <a:r>
              <a:rPr lang="es-ES" sz="4000" b="1" dirty="0">
                <a:solidFill>
                  <a:srgbClr val="0397D6"/>
                </a:solidFill>
              </a:rPr>
              <a:t>RECIBIMOS TUS CONSULTAS</a:t>
            </a:r>
          </a:p>
          <a:p>
            <a:pPr marL="0" indent="0">
              <a:buNone/>
            </a:pPr>
            <a:r>
              <a:rPr lang="en-US" sz="1600" dirty="0">
                <a:solidFill>
                  <a:schemeClr val="bg1">
                    <a:lumMod val="50000"/>
                  </a:schemeClr>
                </a:solidFill>
              </a:rPr>
              <a:t>Av. Paseo Colón 823 10°, Ciudad de Buenos Aires, Argentina</a:t>
            </a:r>
            <a:br>
              <a:rPr lang="en-US" sz="16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1600" dirty="0">
                <a:solidFill>
                  <a:schemeClr val="bg1">
                    <a:lumMod val="50000"/>
                  </a:schemeClr>
                </a:solidFill>
              </a:rPr>
              <a:t>educacionejecutiva@camarco.org.ar </a:t>
            </a:r>
            <a:br>
              <a:rPr lang="en-US" sz="16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1600" dirty="0">
                <a:solidFill>
                  <a:schemeClr val="bg1">
                    <a:lumMod val="50000"/>
                  </a:schemeClr>
                </a:solidFill>
              </a:rPr>
              <a:t>Tel. 4361-8778</a:t>
            </a:r>
          </a:p>
        </p:txBody>
      </p:sp>
    </p:spTree>
    <p:extLst>
      <p:ext uri="{BB962C8B-B14F-4D97-AF65-F5344CB8AC3E}">
        <p14:creationId xmlns:p14="http://schemas.microsoft.com/office/powerpoint/2010/main" val="2235297974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PROGRAMA DE DIFUSION">
      <a:dk1>
        <a:srgbClr val="A5A5A5"/>
      </a:dk1>
      <a:lt1>
        <a:srgbClr val="D8D8D8"/>
      </a:lt1>
      <a:dk2>
        <a:srgbClr val="000000"/>
      </a:dk2>
      <a:lt2>
        <a:srgbClr val="F8F8F8"/>
      </a:lt2>
      <a:accent1>
        <a:srgbClr val="FFFFFF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17F9D331-421E-442F-B033-AF5B21A4485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83031c-4cc7-4cc3-8cec-c175156008e3">
      <Terms xmlns="http://schemas.microsoft.com/office/infopath/2007/PartnerControls"/>
    </lcf76f155ced4ddcb4097134ff3c332f>
    <TaxCatchAll xmlns="949dba94-9502-47fa-8b36-45384386b710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C10CEB30D154FD469259D86CB1B4B449" ma:contentTypeVersion="16" ma:contentTypeDescription="Crear nuevo documento." ma:contentTypeScope="" ma:versionID="e17d72e24f3baa75d2682cf230c5ec06">
  <xsd:schema xmlns:xsd="http://www.w3.org/2001/XMLSchema" xmlns:xs="http://www.w3.org/2001/XMLSchema" xmlns:p="http://schemas.microsoft.com/office/2006/metadata/properties" xmlns:ns2="949dba94-9502-47fa-8b36-45384386b710" xmlns:ns3="e983031c-4cc7-4cc3-8cec-c175156008e3" targetNamespace="http://schemas.microsoft.com/office/2006/metadata/properties" ma:root="true" ma:fieldsID="20e5306ac6d0b985783e22860f46ca24" ns2:_="" ns3:_="">
    <xsd:import namespace="949dba94-9502-47fa-8b36-45384386b710"/>
    <xsd:import namespace="e983031c-4cc7-4cc3-8cec-c175156008e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9dba94-9502-47fa-8b36-45384386b71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eafb8322-b4c1-4fa6-b0ff-4379febd9b38}" ma:internalName="TaxCatchAll" ma:showField="CatchAllData" ma:web="949dba94-9502-47fa-8b36-45384386b71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83031c-4cc7-4cc3-8cec-c175156008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Etiquetas de imagen" ma:readOnly="false" ma:fieldId="{5cf76f15-5ced-4ddc-b409-7134ff3c332f}" ma:taxonomyMulti="true" ma:sspId="fb7cbe86-b9fb-4e5b-a548-21e9937976e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A071425-D9B8-4C8C-81A6-2483110BDD0D}">
  <ds:schemaRefs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purl.org/dc/elements/1.1/"/>
    <ds:schemaRef ds:uri="e983031c-4cc7-4cc3-8cec-c175156008e3"/>
    <ds:schemaRef ds:uri="949dba94-9502-47fa-8b36-45384386b710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43998E7-48CE-4379-B8E1-4BA9B0D30DE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49dba94-9502-47fa-8b36-45384386b710"/>
    <ds:schemaRef ds:uri="e983031c-4cc7-4cc3-8cec-c175156008e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F9E5401-9171-4AB8-AB96-2E02CFFB4E1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1126</TotalTime>
  <Words>1161</Words>
  <Application>Microsoft Office PowerPoint</Application>
  <PresentationFormat>Panorámica</PresentationFormat>
  <Paragraphs>98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Franklin Gothic Book</vt:lpstr>
      <vt:lpstr>Helvetica LT Std Cond</vt:lpstr>
      <vt:lpstr>Wingdings</vt:lpstr>
      <vt:lpstr>Crop</vt:lpstr>
      <vt:lpstr>HERRAMIENTAS PARA LA ADMINISTRACIÓN DE OBRAS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DOCUMENTACIÓN TÉCNICA DE OBRA</dc:title>
  <dc:creator>SEBASTIAN ORREGO</dc:creator>
  <cp:lastModifiedBy>Nahuel Del Giúdice</cp:lastModifiedBy>
  <cp:revision>118</cp:revision>
  <dcterms:created xsi:type="dcterms:W3CDTF">2018-01-23T00:25:21Z</dcterms:created>
  <dcterms:modified xsi:type="dcterms:W3CDTF">2022-10-26T18:44:27Z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0x010100C10CEB30D154FD469259D86CB1B4B449</vt:lpwstr>
  </property>
  <property fmtid="{D5CDD505-2E9C-101B-9397-08002B2CF9AE}" pid="3" name="MediaServiceImageTags">
    <vt:lpwstr/>
  </property>
</Properties>
</file>