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7559675" cy="10439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8" userDrawn="1">
          <p15:clr>
            <a:srgbClr val="A4A3A4"/>
          </p15:clr>
        </p15:guide>
        <p15:guide id="2" pos="245" userDrawn="1">
          <p15:clr>
            <a:srgbClr val="A4A3A4"/>
          </p15:clr>
        </p15:guide>
        <p15:guide id="3" pos="45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4" autoAdjust="0"/>
    <p:restoredTop sz="94585"/>
  </p:normalViewPr>
  <p:slideViewPr>
    <p:cSldViewPr snapToGrid="0">
      <p:cViewPr varScale="1">
        <p:scale>
          <a:sx n="41" d="100"/>
          <a:sy n="41" d="100"/>
        </p:scale>
        <p:origin x="2358" y="60"/>
      </p:cViewPr>
      <p:guideLst>
        <p:guide orient="horz" pos="3288"/>
        <p:guide pos="245"/>
        <p:guide pos="45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huel Del Giúdice" userId="3c402b32-0d4c-4576-a315-fa606a50c8bc" providerId="ADAL" clId="{40AD4AD8-4C9C-43B5-9E9C-9BA722C7FF40}"/>
    <pc:docChg chg="modSld">
      <pc:chgData name="Nahuel Del Giúdice" userId="3c402b32-0d4c-4576-a315-fa606a50c8bc" providerId="ADAL" clId="{40AD4AD8-4C9C-43B5-9E9C-9BA722C7FF40}" dt="2022-10-28T19:30:59.096" v="17" actId="1076"/>
      <pc:docMkLst>
        <pc:docMk/>
      </pc:docMkLst>
      <pc:sldChg chg="modSp mod">
        <pc:chgData name="Nahuel Del Giúdice" userId="3c402b32-0d4c-4576-a315-fa606a50c8bc" providerId="ADAL" clId="{40AD4AD8-4C9C-43B5-9E9C-9BA722C7FF40}" dt="2022-10-28T19:30:59.096" v="17" actId="1076"/>
        <pc:sldMkLst>
          <pc:docMk/>
          <pc:sldMk cId="3375318734" sldId="256"/>
        </pc:sldMkLst>
        <pc:spChg chg="mod">
          <ac:chgData name="Nahuel Del Giúdice" userId="3c402b32-0d4c-4576-a315-fa606a50c8bc" providerId="ADAL" clId="{40AD4AD8-4C9C-43B5-9E9C-9BA722C7FF40}" dt="2022-10-28T19:27:42.271" v="16" actId="1076"/>
          <ac:spMkLst>
            <pc:docMk/>
            <pc:sldMk cId="3375318734" sldId="256"/>
            <ac:spMk id="2" creationId="{5C8DCD2A-8654-4A7B-BC63-E495C3F05232}"/>
          </ac:spMkLst>
        </pc:spChg>
        <pc:spChg chg="mod">
          <ac:chgData name="Nahuel Del Giúdice" userId="3c402b32-0d4c-4576-a315-fa606a50c8bc" providerId="ADAL" clId="{40AD4AD8-4C9C-43B5-9E9C-9BA722C7FF40}" dt="2022-10-28T19:30:59.096" v="17" actId="1076"/>
          <ac:spMkLst>
            <pc:docMk/>
            <pc:sldMk cId="3375318734" sldId="256"/>
            <ac:spMk id="20" creationId="{981689C0-C6B8-44EC-9E8C-EA1DF0BE1DF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08486"/>
            <a:ext cx="6425724" cy="3634458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483102"/>
            <a:ext cx="5669756" cy="2520438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22575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7835264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02603"/>
            <a:ext cx="6520220" cy="4342500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6986185"/>
            <a:ext cx="6520220" cy="2283618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86851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779007"/>
            <a:ext cx="3212862" cy="662370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779007"/>
            <a:ext cx="3212862" cy="662370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98493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55804"/>
            <a:ext cx="6520220" cy="201780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559104"/>
            <a:ext cx="3198096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813281"/>
            <a:ext cx="3198096" cy="560876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559104"/>
            <a:ext cx="3213847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813281"/>
            <a:ext cx="3213847" cy="560876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9235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29226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362586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03083"/>
            <a:ext cx="3827085" cy="7418740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61351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03083"/>
            <a:ext cx="3827085" cy="7418740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98496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93733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55801"/>
            <a:ext cx="1630055" cy="8846909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55801"/>
            <a:ext cx="4795669" cy="884690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466569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55804"/>
            <a:ext cx="6520220" cy="2017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779007"/>
            <a:ext cx="6520220" cy="6623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5C5C0-342D-45A6-B514-6FFC2932555F}" type="datetimeFigureOut">
              <a:rPr lang="es-AR" smtClean="0"/>
              <a:t>28/10/2022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675780"/>
            <a:ext cx="2551390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10167-EB13-4C37-81E1-FA59AA14E20C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15914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27">
            <a:extLst>
              <a:ext uri="{FF2B5EF4-FFF2-40B4-BE49-F238E27FC236}">
                <a16:creationId xmlns:a16="http://schemas.microsoft.com/office/drawing/2014/main" id="{35649C14-6CF7-0642-B0C1-F2C0BE151C8E}"/>
              </a:ext>
            </a:extLst>
          </p:cNvPr>
          <p:cNvSpPr/>
          <p:nvPr/>
        </p:nvSpPr>
        <p:spPr>
          <a:xfrm>
            <a:off x="-557561" y="538722"/>
            <a:ext cx="3233855" cy="565530"/>
          </a:xfrm>
          <a:custGeom>
            <a:avLst/>
            <a:gdLst>
              <a:gd name="connsiteX0" fmla="*/ 0 w 3233855"/>
              <a:gd name="connsiteY0" fmla="*/ 0 h 565530"/>
              <a:gd name="connsiteX1" fmla="*/ 2665141 w 3233855"/>
              <a:gd name="connsiteY1" fmla="*/ 0 h 565530"/>
              <a:gd name="connsiteX2" fmla="*/ 2821259 w 3233855"/>
              <a:gd name="connsiteY2" fmla="*/ 0 h 565530"/>
              <a:gd name="connsiteX3" fmla="*/ 2949498 w 3233855"/>
              <a:gd name="connsiteY3" fmla="*/ 0 h 565530"/>
              <a:gd name="connsiteX4" fmla="*/ 3233855 w 3233855"/>
              <a:gd name="connsiteY4" fmla="*/ 282765 h 565530"/>
              <a:gd name="connsiteX5" fmla="*/ 2949498 w 3233855"/>
              <a:gd name="connsiteY5" fmla="*/ 565530 h 565530"/>
              <a:gd name="connsiteX6" fmla="*/ 2665141 w 3233855"/>
              <a:gd name="connsiteY6" fmla="*/ 565529 h 565530"/>
              <a:gd name="connsiteX7" fmla="*/ 0 w 3233855"/>
              <a:gd name="connsiteY7" fmla="*/ 565529 h 565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33855" h="565530">
                <a:moveTo>
                  <a:pt x="0" y="0"/>
                </a:moveTo>
                <a:lnTo>
                  <a:pt x="2665141" y="0"/>
                </a:lnTo>
                <a:lnTo>
                  <a:pt x="2821259" y="0"/>
                </a:lnTo>
                <a:lnTo>
                  <a:pt x="2949498" y="0"/>
                </a:lnTo>
                <a:cubicBezTo>
                  <a:pt x="3106544" y="0"/>
                  <a:pt x="3233855" y="126598"/>
                  <a:pt x="3233855" y="282765"/>
                </a:cubicBezTo>
                <a:cubicBezTo>
                  <a:pt x="3233855" y="438932"/>
                  <a:pt x="3106544" y="565530"/>
                  <a:pt x="2949498" y="565530"/>
                </a:cubicBezTo>
                <a:lnTo>
                  <a:pt x="2665141" y="565529"/>
                </a:lnTo>
                <a:lnTo>
                  <a:pt x="0" y="56552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2704AEC-78FD-42B1-ADC4-86FB3C092126}"/>
              </a:ext>
            </a:extLst>
          </p:cNvPr>
          <p:cNvSpPr txBox="1"/>
          <p:nvPr/>
        </p:nvSpPr>
        <p:spPr>
          <a:xfrm>
            <a:off x="1823944" y="2035236"/>
            <a:ext cx="48535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rgbClr val="00B0F0"/>
                </a:solidFill>
                <a:latin typeface="Arial Nova Cond" panose="020B0506020202020204"/>
              </a:rPr>
              <a:t>APRENDER A TRABAJAR EN ENTORNOS DIVERSOS</a:t>
            </a:r>
          </a:p>
          <a:p>
            <a:endParaRPr lang="es-ES" sz="2400" b="1" dirty="0">
              <a:solidFill>
                <a:srgbClr val="00B0F0"/>
              </a:solidFill>
              <a:latin typeface="Arial Nova Cond" panose="020B0506020202020204"/>
            </a:endParaRPr>
          </a:p>
        </p:txBody>
      </p:sp>
      <p:pic>
        <p:nvPicPr>
          <p:cNvPr id="8" name="Imagen 7" descr="Logotipo, nombre de la empresa&#10;&#10;Descripción generada automáticamente">
            <a:extLst>
              <a:ext uri="{FF2B5EF4-FFF2-40B4-BE49-F238E27FC236}">
                <a16:creationId xmlns:a16="http://schemas.microsoft.com/office/drawing/2014/main" id="{CEE1557A-F62D-4160-9FA0-C68DAF30233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664" y="405981"/>
            <a:ext cx="922176" cy="831377"/>
          </a:xfrm>
          <a:prstGeom prst="rect">
            <a:avLst/>
          </a:prstGeom>
        </p:spPr>
      </p:pic>
      <p:sp>
        <p:nvSpPr>
          <p:cNvPr id="11" name="Rectangle 8" title="Side bar">
            <a:extLst>
              <a:ext uri="{FF2B5EF4-FFF2-40B4-BE49-F238E27FC236}">
                <a16:creationId xmlns:a16="http://schemas.microsoft.com/office/drawing/2014/main" id="{B0DC4935-FC68-4431-8F65-D9A7B34ABE9E}"/>
              </a:ext>
            </a:extLst>
          </p:cNvPr>
          <p:cNvSpPr/>
          <p:nvPr/>
        </p:nvSpPr>
        <p:spPr>
          <a:xfrm>
            <a:off x="0" y="9448799"/>
            <a:ext cx="7559675" cy="990601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AR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6B8EA905-8F98-4056-8EDB-2035352D805F}"/>
              </a:ext>
            </a:extLst>
          </p:cNvPr>
          <p:cNvSpPr txBox="1">
            <a:spLocks/>
          </p:cNvSpPr>
          <p:nvPr/>
        </p:nvSpPr>
        <p:spPr>
          <a:xfrm>
            <a:off x="3553321" y="9423400"/>
            <a:ext cx="3719018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50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1050" dirty="0"/>
              <a:t>Av. Paseo Colón 823 10°</a:t>
            </a:r>
          </a:p>
          <a:p>
            <a:pPr algn="r"/>
            <a:r>
              <a:rPr lang="en-US" sz="1050" dirty="0"/>
              <a:t>Ciudad de Buenos Aires, Argentina</a:t>
            </a:r>
            <a:br>
              <a:rPr lang="en-US" sz="1050" dirty="0"/>
            </a:br>
            <a:r>
              <a:rPr lang="en-US" sz="1050" dirty="0"/>
              <a:t>educacionejecutiva@camarco.org.ar 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3CB2707F-07A4-43DD-84CA-D9BEA82980B1}"/>
              </a:ext>
            </a:extLst>
          </p:cNvPr>
          <p:cNvSpPr txBox="1">
            <a:spLocks/>
          </p:cNvSpPr>
          <p:nvPr/>
        </p:nvSpPr>
        <p:spPr>
          <a:xfrm>
            <a:off x="774393" y="9423400"/>
            <a:ext cx="6442659" cy="990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600" b="0" kern="1200" baseline="0">
                <a:solidFill>
                  <a:schemeClr val="bg2"/>
                </a:solidFill>
                <a:latin typeface="Helvetica LT Std Cond" panose="020B0506020202030204" pitchFamily="34" charset="0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dirty="0" err="1"/>
              <a:t>www.camarco.org.ar</a:t>
            </a:r>
            <a:endParaRPr lang="en-US" b="1" dirty="0"/>
          </a:p>
          <a:p>
            <a:pPr algn="l"/>
            <a:r>
              <a:rPr lang="en-US" sz="1200" dirty="0"/>
              <a:t>+54 9 11 3906-8188</a:t>
            </a:r>
            <a:endParaRPr lang="en-US" dirty="0"/>
          </a:p>
        </p:txBody>
      </p:sp>
      <p:pic>
        <p:nvPicPr>
          <p:cNvPr id="1030" name="Picture 6" descr="Whatsapp | Brands of the World™ | Download vector logos and logotypes">
            <a:extLst>
              <a:ext uri="{FF2B5EF4-FFF2-40B4-BE49-F238E27FC236}">
                <a16:creationId xmlns:a16="http://schemas.microsoft.com/office/drawing/2014/main" id="{3E683099-0A26-45E0-BDA3-85F4AA77CE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942" b="81588" l="18866" r="80189">
                        <a14:foregroundMark x1="78462" y1="51795" x2="78462" y2="51795"/>
                      </a14:backgroundRemoval>
                    </a14:imgEffect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01" t="11112" r="12145" b="10581"/>
          <a:stretch/>
        </p:blipFill>
        <p:spPr bwMode="auto">
          <a:xfrm>
            <a:off x="381342" y="9838314"/>
            <a:ext cx="386008" cy="39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agen 17" descr="Logotipo&#10;&#10;Descripción generada automáticamente">
            <a:extLst>
              <a:ext uri="{FF2B5EF4-FFF2-40B4-BE49-F238E27FC236}">
                <a16:creationId xmlns:a16="http://schemas.microsoft.com/office/drawing/2014/main" id="{C47B6C2C-C07B-466C-A461-CE8B878DD9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936" y="142600"/>
            <a:ext cx="1420645" cy="1358137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981689C0-C6B8-44EC-9E8C-EA1DF0BE1DF4}"/>
              </a:ext>
            </a:extLst>
          </p:cNvPr>
          <p:cNvSpPr txBox="1"/>
          <p:nvPr/>
        </p:nvSpPr>
        <p:spPr>
          <a:xfrm>
            <a:off x="2013054" y="3153955"/>
            <a:ext cx="5311219" cy="224115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r>
              <a:rPr lang="es-ES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Helvetica LT Std Cond" panose="020B0506020202030204" pitchFamily="34" charset="0"/>
                <a:ea typeface="Arial" panose="020B0604020202020204" pitchFamily="34" charset="0"/>
              </a:rPr>
              <a:t>El mundo del trabajo sigue colmado de prácticas de exclusión. A diferencia de antaño, ahora son más visibles. </a:t>
            </a:r>
            <a:br>
              <a:rPr lang="es-A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" panose="020B0506020202030204" pitchFamily="34" charset="0"/>
                <a:ea typeface="Arial" panose="020B0604020202020204" pitchFamily="34" charset="0"/>
              </a:rPr>
            </a:br>
            <a:endParaRPr lang="es-AR" dirty="0">
              <a:solidFill>
                <a:schemeClr val="tx1">
                  <a:lumMod val="50000"/>
                  <a:lumOff val="50000"/>
                </a:schemeClr>
              </a:solidFill>
              <a:latin typeface="Helvetica LT Std Cond" panose="020B0506020202030204" pitchFamily="34" charset="0"/>
              <a:ea typeface="Arial" panose="020B0604020202020204" pitchFamily="34" charset="0"/>
            </a:endParaRPr>
          </a:p>
          <a:p>
            <a:r>
              <a:rPr lang="es-ES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Helvetica LT Std Cond" panose="020B0506020202030204" pitchFamily="34" charset="0"/>
                <a:ea typeface="Arial" panose="020B0604020202020204" pitchFamily="34" charset="0"/>
              </a:rPr>
              <a:t>Los temas a tratar en el taller son: </a:t>
            </a:r>
            <a:endParaRPr lang="es-AR" dirty="0">
              <a:solidFill>
                <a:schemeClr val="tx1">
                  <a:lumMod val="50000"/>
                  <a:lumOff val="50000"/>
                </a:schemeClr>
              </a:solidFill>
              <a:latin typeface="Helvetica LT Std Cond" panose="020B0506020202030204" pitchFamily="34" charset="0"/>
              <a:cs typeface="Times New Roman" panose="02020603050405020304" pitchFamily="18" charset="0"/>
            </a:endParaRPr>
          </a:p>
          <a:p>
            <a:pPr marL="5143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A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" panose="020B0506020202030204"/>
                <a:cs typeface="Times New Roman" panose="02020603050405020304" pitchFamily="18" charset="0"/>
              </a:rPr>
              <a:t>Lo múltiple, lo diverso y las diversidades. Tipos de diversidades.</a:t>
            </a:r>
          </a:p>
          <a:p>
            <a:pPr marL="5143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A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" panose="020B0506020202030204"/>
                <a:cs typeface="Times New Roman" panose="02020603050405020304" pitchFamily="18" charset="0"/>
              </a:rPr>
              <a:t>El impacto de las diversidades en los equipos de trabajo.</a:t>
            </a:r>
          </a:p>
          <a:p>
            <a:pPr marL="514350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AR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" panose="020B0506020202030204"/>
                <a:cs typeface="Times New Roman" panose="02020603050405020304" pitchFamily="18" charset="0"/>
              </a:rPr>
              <a:t> Desafíos y aprendizajes de los equipos con diversidades: de los prejuicios a la inclusión</a:t>
            </a:r>
            <a:r>
              <a:rPr lang="es-AR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" panose="020B0506020202030204"/>
                <a:cs typeface="Times New Roman" panose="02020603050405020304" pitchFamily="18" charset="0"/>
              </a:rPr>
              <a:t>.</a:t>
            </a:r>
          </a:p>
          <a:p>
            <a:endParaRPr lang="es-A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sz="2000" b="1" dirty="0">
              <a:solidFill>
                <a:srgbClr val="00B0F0"/>
              </a:solidFill>
              <a:latin typeface="Arial Nova Cond" panose="020B0506020202020204"/>
            </a:endParaRP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05675B76-26AA-4BFC-8DDE-58D70BE4AA1B}"/>
              </a:ext>
            </a:extLst>
          </p:cNvPr>
          <p:cNvSpPr txBox="1"/>
          <p:nvPr/>
        </p:nvSpPr>
        <p:spPr>
          <a:xfrm>
            <a:off x="1729945" y="7253025"/>
            <a:ext cx="3860895" cy="16061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 marL="92075" lvl="6"/>
            <a:endParaRPr lang="es-AR" sz="1400" dirty="0">
              <a:solidFill>
                <a:srgbClr val="D8D8D8">
                  <a:lumMod val="50000"/>
                </a:srgbClr>
              </a:solidFill>
              <a:latin typeface="Franklin Gothic Book" panose="020B0503020102020204"/>
            </a:endParaRPr>
          </a:p>
          <a:p>
            <a:pPr marL="92075" lvl="6" algn="just"/>
            <a:endParaRPr lang="es-AR" sz="1400" dirty="0">
              <a:solidFill>
                <a:srgbClr val="D8D8D8">
                  <a:lumMod val="50000"/>
                </a:srgbClr>
              </a:solidFill>
              <a:latin typeface="Franklin Gothic Book" panose="020B0503020102020204"/>
            </a:endParaRPr>
          </a:p>
          <a:p>
            <a:pPr marL="92075" lvl="6"/>
            <a:endParaRPr lang="es-AR" sz="1400" dirty="0">
              <a:solidFill>
                <a:srgbClr val="D8D8D8">
                  <a:lumMod val="50000"/>
                </a:srgbClr>
              </a:solidFill>
              <a:latin typeface="Franklin Gothic Book" panose="020B0503020102020204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DEE157E6-9FC5-403D-9E2C-1F0FE5B6E9E1}"/>
              </a:ext>
            </a:extLst>
          </p:cNvPr>
          <p:cNvSpPr txBox="1"/>
          <p:nvPr/>
        </p:nvSpPr>
        <p:spPr>
          <a:xfrm>
            <a:off x="160485" y="2763108"/>
            <a:ext cx="1797761" cy="323165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s-E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 Cond" panose="020B0506020202020204" pitchFamily="34" charset="0"/>
              </a:rPr>
              <a:t>23 de</a:t>
            </a:r>
          </a:p>
          <a:p>
            <a:pPr algn="ctr"/>
            <a:r>
              <a:rPr lang="es-E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 Cond" panose="020B0506020202020204" pitchFamily="34" charset="0"/>
              </a:rPr>
              <a:t>noviembre</a:t>
            </a:r>
            <a:endParaRPr lang="es-ES" sz="2400" dirty="0">
              <a:solidFill>
                <a:schemeClr val="tx1">
                  <a:lumMod val="85000"/>
                  <a:lumOff val="15000"/>
                </a:schemeClr>
              </a:solidFill>
              <a:latin typeface="Arial Nova Cond"/>
            </a:endParaRPr>
          </a:p>
          <a:p>
            <a:pPr algn="ctr"/>
            <a:endParaRPr lang="es-ES" sz="2400" dirty="0">
              <a:solidFill>
                <a:schemeClr val="tx1">
                  <a:lumMod val="85000"/>
                  <a:lumOff val="15000"/>
                </a:schemeClr>
              </a:solidFill>
              <a:latin typeface="Arial Nova Cond" panose="020B0506020202020204" pitchFamily="34" charset="0"/>
            </a:endParaRPr>
          </a:p>
          <a:p>
            <a:pPr algn="ctr"/>
            <a:r>
              <a:rPr lang="es-AR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 Cond"/>
              </a:rPr>
              <a:t>18.00 </a:t>
            </a:r>
            <a:r>
              <a:rPr lang="es-AR" sz="28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 Nova Cond"/>
              </a:rPr>
              <a:t>hs</a:t>
            </a:r>
            <a:endParaRPr lang="es-AR" sz="2800" b="1" dirty="0">
              <a:solidFill>
                <a:schemeClr val="tx1">
                  <a:lumMod val="85000"/>
                  <a:lumOff val="15000"/>
                </a:schemeClr>
              </a:solidFill>
              <a:latin typeface="Arial Nova Cond"/>
            </a:endParaRPr>
          </a:p>
          <a:p>
            <a:pPr algn="ctr"/>
            <a:endParaRPr lang="es-AR" sz="2800" b="1" dirty="0">
              <a:latin typeface="Arial Nova Cond" panose="020B0506020202020204" pitchFamily="34" charset="0"/>
            </a:endParaRPr>
          </a:p>
          <a:p>
            <a:pPr algn="ctr"/>
            <a:r>
              <a:rPr lang="es-A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 Nova Cond" panose="020B0506020202020204" pitchFamily="34" charset="0"/>
              </a:rPr>
              <a:t>Modalidad online</a:t>
            </a:r>
          </a:p>
          <a:p>
            <a:pPr algn="ctr"/>
            <a:endParaRPr lang="es-AR" sz="2800" b="1" dirty="0">
              <a:latin typeface="Arial Nova Cond" panose="020B0506020202020204" pitchFamily="34" charset="0"/>
            </a:endParaRPr>
          </a:p>
        </p:txBody>
      </p:sp>
      <p:pic>
        <p:nvPicPr>
          <p:cNvPr id="1026" name="Picture 2" descr="Zoom Controles de seguridad de videoconferencia - Asuntos de Internet">
            <a:extLst>
              <a:ext uri="{FF2B5EF4-FFF2-40B4-BE49-F238E27FC236}">
                <a16:creationId xmlns:a16="http://schemas.microsoft.com/office/drawing/2014/main" id="{D1AD6D87-3D57-4258-A40A-2CD7E899D0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hq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481" t="11041" r="34806" b="31379"/>
          <a:stretch/>
        </p:blipFill>
        <p:spPr bwMode="auto">
          <a:xfrm>
            <a:off x="606479" y="5652400"/>
            <a:ext cx="905772" cy="89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uadroTexto 3">
            <a:extLst>
              <a:ext uri="{FF2B5EF4-FFF2-40B4-BE49-F238E27FC236}">
                <a16:creationId xmlns:a16="http://schemas.microsoft.com/office/drawing/2014/main" id="{FC534905-7E7C-3942-B63A-7962DA68379A}"/>
              </a:ext>
            </a:extLst>
          </p:cNvPr>
          <p:cNvSpPr txBox="1"/>
          <p:nvPr/>
        </p:nvSpPr>
        <p:spPr>
          <a:xfrm>
            <a:off x="393048" y="538723"/>
            <a:ext cx="1977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latin typeface="Arial Nova Cond" panose="020B0506020202020204" pitchFamily="34" charset="0"/>
              </a:rPr>
              <a:t>T</a:t>
            </a:r>
            <a:r>
              <a:rPr lang="es-AR" sz="2800" b="1" dirty="0" err="1">
                <a:solidFill>
                  <a:schemeClr val="bg1"/>
                </a:solidFill>
                <a:latin typeface="Arial Nova Cond" panose="020B0506020202020204" pitchFamily="34" charset="0"/>
              </a:rPr>
              <a:t>aller</a:t>
            </a:r>
            <a:endParaRPr lang="es-AR" sz="2800" b="1" dirty="0">
              <a:solidFill>
                <a:schemeClr val="bg1"/>
              </a:solidFill>
              <a:latin typeface="Arial Nova Cond" panose="020B0506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C8DCD2A-8654-4A7B-BC63-E495C3F05232}"/>
              </a:ext>
            </a:extLst>
          </p:cNvPr>
          <p:cNvSpPr txBox="1"/>
          <p:nvPr/>
        </p:nvSpPr>
        <p:spPr>
          <a:xfrm>
            <a:off x="1823944" y="6558939"/>
            <a:ext cx="5004950" cy="22006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b="1" dirty="0">
              <a:solidFill>
                <a:schemeClr val="tx1">
                  <a:lumMod val="50000"/>
                  <a:lumOff val="50000"/>
                </a:schemeClr>
              </a:solidFill>
              <a:latin typeface="Helvetica LT Std Cond" panose="020B0506020202030204"/>
              <a:cs typeface="Times New Roman" panose="02020603050405020304" pitchFamily="18" charset="0"/>
            </a:endParaRPr>
          </a:p>
          <a:p>
            <a:r>
              <a:rPr lang="es-ES" sz="17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" panose="020B0506020202030204"/>
                <a:cs typeface="Times New Roman" panose="02020603050405020304" pitchFamily="18" charset="0"/>
              </a:rPr>
              <a:t>CEBEY MARÍA CAROLINA</a:t>
            </a:r>
          </a:p>
          <a:p>
            <a:r>
              <a:rPr lang="es-ES" sz="1700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" panose="020B0506020202030204"/>
                <a:cs typeface="Times New Roman" panose="02020603050405020304" pitchFamily="18" charset="0"/>
              </a:rPr>
              <a:t>Doctora en Psicología | Especialista en Psicología del Trabajo y de las Organizaciones | Profesora e investigadora formada |Técnicas </a:t>
            </a:r>
            <a:r>
              <a:rPr lang="es-ES" sz="17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" panose="020B0506020202030204"/>
                <a:cs typeface="Times New Roman" panose="02020603050405020304" pitchFamily="18" charset="0"/>
              </a:rPr>
              <a:t>cuali</a:t>
            </a:r>
            <a:r>
              <a:rPr lang="es-ES" sz="1700" dirty="0">
                <a:solidFill>
                  <a:schemeClr val="tx1">
                    <a:lumMod val="50000"/>
                    <a:lumOff val="50000"/>
                  </a:schemeClr>
                </a:solidFill>
                <a:latin typeface="Helvetica LT Std Cond" panose="020B0506020202030204"/>
                <a:cs typeface="Times New Roman" panose="02020603050405020304" pitchFamily="18" charset="0"/>
              </a:rPr>
              <a:t>-cuantitativas | Asesoramiento, consultoría, intervenciones, análisis, diagnósticos, evaluaciones, capacitación, coaching: individual, grupal, institucional, organizacional</a:t>
            </a:r>
            <a:endParaRPr lang="es-AR" sz="1700" dirty="0">
              <a:solidFill>
                <a:schemeClr val="tx1">
                  <a:lumMod val="50000"/>
                  <a:lumOff val="50000"/>
                </a:schemeClr>
              </a:solidFill>
              <a:latin typeface="Helvetica LT Std Cond" panose="020B0506020202030204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531873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C10CEB30D154FD469259D86CB1B4B449" ma:contentTypeVersion="16" ma:contentTypeDescription="Crear nuevo documento." ma:contentTypeScope="" ma:versionID="e17d72e24f3baa75d2682cf230c5ec06">
  <xsd:schema xmlns:xsd="http://www.w3.org/2001/XMLSchema" xmlns:xs="http://www.w3.org/2001/XMLSchema" xmlns:p="http://schemas.microsoft.com/office/2006/metadata/properties" xmlns:ns2="949dba94-9502-47fa-8b36-45384386b710" xmlns:ns3="e983031c-4cc7-4cc3-8cec-c175156008e3" targetNamespace="http://schemas.microsoft.com/office/2006/metadata/properties" ma:root="true" ma:fieldsID="20e5306ac6d0b985783e22860f46ca24" ns2:_="" ns3:_="">
    <xsd:import namespace="949dba94-9502-47fa-8b36-45384386b710"/>
    <xsd:import namespace="e983031c-4cc7-4cc3-8cec-c175156008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9dba94-9502-47fa-8b36-45384386b71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afb8322-b4c1-4fa6-b0ff-4379febd9b38}" ma:internalName="TaxCatchAll" ma:showField="CatchAllData" ma:web="949dba94-9502-47fa-8b36-45384386b7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83031c-4cc7-4cc3-8cec-c175156008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n" ma:readOnly="false" ma:fieldId="{5cf76f15-5ced-4ddc-b409-7134ff3c332f}" ma:taxonomyMulti="true" ma:sspId="fb7cbe86-b9fb-4e5b-a548-21e9937976e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83031c-4cc7-4cc3-8cec-c175156008e3">
      <Terms xmlns="http://schemas.microsoft.com/office/infopath/2007/PartnerControls"/>
    </lcf76f155ced4ddcb4097134ff3c332f>
    <TaxCatchAll xmlns="949dba94-9502-47fa-8b36-45384386b710" xsi:nil="true"/>
  </documentManagement>
</p:properties>
</file>

<file path=customXml/itemProps1.xml><?xml version="1.0" encoding="utf-8"?>
<ds:datastoreItem xmlns:ds="http://schemas.openxmlformats.org/officeDocument/2006/customXml" ds:itemID="{5CB24665-8692-49BF-9966-B166F9A7A1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9dba94-9502-47fa-8b36-45384386b710"/>
    <ds:schemaRef ds:uri="e983031c-4cc7-4cc3-8cec-c175156008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C97AE22-18A2-4223-8C22-726B27F85C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1BC7BB-C09B-46A9-9ECB-DAF9F6AE3E54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dcmitype/"/>
    <ds:schemaRef ds:uri="949dba94-9502-47fa-8b36-45384386b710"/>
    <ds:schemaRef ds:uri="http://schemas.microsoft.com/office/2006/metadata/properties"/>
    <ds:schemaRef ds:uri="http://schemas.microsoft.com/office/infopath/2007/PartnerControls"/>
    <ds:schemaRef ds:uri="e983031c-4cc7-4cc3-8cec-c175156008e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168</Words>
  <Application>Microsoft Office PowerPoint</Application>
  <PresentationFormat>Personalizado</PresentationFormat>
  <Paragraphs>21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8" baseType="lpstr">
      <vt:lpstr>Arial</vt:lpstr>
      <vt:lpstr>Arial Nova Cond</vt:lpstr>
      <vt:lpstr>Calibri</vt:lpstr>
      <vt:lpstr>Calibri Light</vt:lpstr>
      <vt:lpstr>Franklin Gothic Book</vt:lpstr>
      <vt:lpstr>Helvetica LT Std Cond</vt:lpstr>
      <vt:lpstr>Tema de Office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Sebastian Orrego</dc:creator>
  <cp:lastModifiedBy>Nahuel Del Giúdice</cp:lastModifiedBy>
  <cp:revision>32</cp:revision>
  <dcterms:created xsi:type="dcterms:W3CDTF">2021-01-19T22:18:34Z</dcterms:created>
  <dcterms:modified xsi:type="dcterms:W3CDTF">2022-10-28T19:31:09Z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0x010100C10CEB30D154FD469259D86CB1B4B449</vt:lpwstr>
  </property>
</Properties>
</file>